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4"/>
  </p:notesMasterIdLst>
  <p:sldIdLst>
    <p:sldId id="256" r:id="rId2"/>
    <p:sldId id="304" r:id="rId3"/>
    <p:sldId id="259" r:id="rId4"/>
    <p:sldId id="306" r:id="rId5"/>
    <p:sldId id="260" r:id="rId6"/>
    <p:sldId id="275" r:id="rId7"/>
    <p:sldId id="293" r:id="rId8"/>
    <p:sldId id="311" r:id="rId9"/>
    <p:sldId id="312" r:id="rId10"/>
    <p:sldId id="279" r:id="rId11"/>
    <p:sldId id="281" r:id="rId12"/>
    <p:sldId id="282" r:id="rId13"/>
    <p:sldId id="314" r:id="rId14"/>
    <p:sldId id="296" r:id="rId15"/>
    <p:sldId id="298" r:id="rId16"/>
    <p:sldId id="309" r:id="rId17"/>
    <p:sldId id="287" r:id="rId18"/>
    <p:sldId id="284" r:id="rId19"/>
    <p:sldId id="285" r:id="rId20"/>
    <p:sldId id="307" r:id="rId21"/>
    <p:sldId id="301" r:id="rId22"/>
    <p:sldId id="3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8" autoAdjust="0"/>
    <p:restoredTop sz="77965" autoAdjust="0"/>
  </p:normalViewPr>
  <p:slideViewPr>
    <p:cSldViewPr snapToGrid="0" snapToObjects="1">
      <p:cViewPr>
        <p:scale>
          <a:sx n="111" d="100"/>
          <a:sy n="111" d="100"/>
        </p:scale>
        <p:origin x="472" y="-1000"/>
      </p:cViewPr>
      <p:guideLst/>
    </p:cSldViewPr>
  </p:slideViewPr>
  <p:notesTextViewPr>
    <p:cViewPr>
      <p:scale>
        <a:sx n="120" d="100"/>
        <a:sy n="1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86A01-1DE7-45BE-8051-BA8589806437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14BEC-7E43-4D2A-B43C-CFACB3B8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3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0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3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38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8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75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21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22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38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8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33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5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38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8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0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3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3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14BEC-7E43-4D2A-B43C-CFACB3B848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8C07-9E77-4F6D-9D5F-576261D050F0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1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B088-C3DD-4A21-AEA7-AF492770CBB3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1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644E-FF0B-4924-9F2F-27D6F92BF63A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5"/>
            <a:ext cx="12191999" cy="1261531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8" y="122235"/>
            <a:ext cx="11752730" cy="1075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88" y="1383766"/>
            <a:ext cx="11752730" cy="5337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1E7-0CDF-4BE1-906E-8F8C32937630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5718" y="6356350"/>
            <a:ext cx="2743200" cy="365125"/>
          </a:xfrm>
        </p:spPr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4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92FD-83C6-421F-819F-B1EDB07745B3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8D21-F541-47CC-BE73-14B0348CDA06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E89F-8D5B-4CC0-8144-20E3FD74B279}" type="datetime1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3ED2-A09E-4718-AE32-F4B849F83A40}" type="datetime1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02F1-D079-4FC0-8EEB-722A635667B1}" type="datetime1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7609-13E9-46CD-BB02-DC44C9308C1C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8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2AA-D02D-4FC5-835C-CD10831F318F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1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DEA1-BBA1-4498-980D-332562960EB0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0A7F-4832-3F4E-AC54-EA167AB96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794" y="2500836"/>
            <a:ext cx="11702265" cy="873920"/>
          </a:xfrm>
        </p:spPr>
        <p:txBody>
          <a:bodyPr>
            <a:noAutofit/>
          </a:bodyPr>
          <a:lstStyle/>
          <a:p>
            <a:r>
              <a:rPr lang="en-US" sz="4500" dirty="0" err="1">
                <a:solidFill>
                  <a:schemeClr val="bg1"/>
                </a:solidFill>
              </a:rPr>
              <a:t>sRoute</a:t>
            </a:r>
            <a:r>
              <a:rPr lang="en-US" sz="4500" dirty="0">
                <a:solidFill>
                  <a:schemeClr val="bg1"/>
                </a:solidFill>
              </a:rPr>
              <a:t>: Treating the Storage Stack </a:t>
            </a:r>
            <a:r>
              <a:rPr lang="en-US" sz="4500" dirty="0" smtClean="0">
                <a:solidFill>
                  <a:schemeClr val="bg1"/>
                </a:solidFill>
              </a:rPr>
              <a:t>Like </a:t>
            </a:r>
            <a:r>
              <a:rPr lang="en-US" sz="4500" dirty="0">
                <a:solidFill>
                  <a:schemeClr val="bg1"/>
                </a:solidFill>
              </a:rPr>
              <a:t>a Network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8280" y="3708042"/>
            <a:ext cx="3812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>
                <a:solidFill>
                  <a:schemeClr val="bg1"/>
                </a:solidFill>
              </a:rPr>
              <a:t>Ioan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  <a:r>
              <a:rPr lang="en-US" sz="2000" u="sng" dirty="0" err="1">
                <a:solidFill>
                  <a:schemeClr val="bg1"/>
                </a:solidFill>
              </a:rPr>
              <a:t>Stefanovici</a:t>
            </a:r>
            <a:r>
              <a:rPr lang="en-US" sz="2000" dirty="0">
                <a:solidFill>
                  <a:schemeClr val="bg1"/>
                </a:solidFill>
              </a:rPr>
              <a:t>, Bianca Schroeder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43903" y="3737865"/>
            <a:ext cx="147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Greg O’Shea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0462" y="5313185"/>
            <a:ext cx="1576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Eno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Thereska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91" y="4098206"/>
            <a:ext cx="2888871" cy="6437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31" y="4420086"/>
            <a:ext cx="2271389" cy="21891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213869" y="5642834"/>
            <a:ext cx="2563354" cy="967360"/>
            <a:chOff x="786492" y="5057272"/>
            <a:chExt cx="3665435" cy="138326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492" y="5057272"/>
              <a:ext cx="3665435" cy="138326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330036" y="6022833"/>
              <a:ext cx="2613891" cy="32254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017" y="5779105"/>
            <a:ext cx="1573228" cy="4139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53818" y="5779105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&amp;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7541" y="6171584"/>
            <a:ext cx="85307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</a:rPr>
              <a:t>You may re-use these slides freely, but please cite them appropriately:</a:t>
            </a:r>
          </a:p>
          <a:p>
            <a:r>
              <a:rPr lang="en-GB" sz="1400" dirty="0">
                <a:solidFill>
                  <a:srgbClr val="FFFF00"/>
                </a:solidFill>
              </a:rPr>
              <a:t>“</a:t>
            </a:r>
            <a:r>
              <a:rPr lang="en-GB" sz="1400" dirty="0" err="1">
                <a:solidFill>
                  <a:srgbClr val="FFFF00"/>
                </a:solidFill>
              </a:rPr>
              <a:t>sRoute</a:t>
            </a:r>
            <a:r>
              <a:rPr lang="en-GB" sz="1400" dirty="0">
                <a:solidFill>
                  <a:srgbClr val="FFFF00"/>
                </a:solidFill>
              </a:rPr>
              <a:t>: Treating the Storage Stack Like a Network. </a:t>
            </a:r>
            <a:r>
              <a:rPr lang="en-GB" sz="1400" dirty="0" err="1" smtClean="0">
                <a:solidFill>
                  <a:srgbClr val="FFFF00"/>
                </a:solidFill>
              </a:rPr>
              <a:t>Ioan</a:t>
            </a:r>
            <a:r>
              <a:rPr lang="en-GB" sz="1400" dirty="0" smtClean="0">
                <a:solidFill>
                  <a:srgbClr val="FFFF00"/>
                </a:solidFill>
              </a:rPr>
              <a:t> </a:t>
            </a:r>
            <a:r>
              <a:rPr lang="en-GB" sz="1400" dirty="0" err="1" smtClean="0">
                <a:solidFill>
                  <a:srgbClr val="FFFF00"/>
                </a:solidFill>
              </a:rPr>
              <a:t>Stefanovici</a:t>
            </a:r>
            <a:r>
              <a:rPr lang="en-GB" sz="1400" dirty="0" smtClean="0">
                <a:solidFill>
                  <a:srgbClr val="FFFF00"/>
                </a:solidFill>
              </a:rPr>
              <a:t>, Bianca Schroeder, Greg O'Shea, </a:t>
            </a:r>
            <a:r>
              <a:rPr lang="en-GB" sz="1400" dirty="0" err="1">
                <a:solidFill>
                  <a:srgbClr val="FFFF00"/>
                </a:solidFill>
              </a:rPr>
              <a:t>Eno</a:t>
            </a:r>
            <a:r>
              <a:rPr lang="en-GB" sz="1400" dirty="0">
                <a:solidFill>
                  <a:srgbClr val="FFFF00"/>
                </a:solidFill>
              </a:rPr>
              <a:t> </a:t>
            </a:r>
            <a:r>
              <a:rPr lang="en-GB" sz="1400" dirty="0" err="1" smtClean="0">
                <a:solidFill>
                  <a:srgbClr val="FFFF00"/>
                </a:solidFill>
              </a:rPr>
              <a:t>Thereska</a:t>
            </a:r>
            <a:r>
              <a:rPr lang="en-GB" sz="1400" dirty="0" smtClean="0">
                <a:solidFill>
                  <a:srgbClr val="FFFF00"/>
                </a:solidFill>
              </a:rPr>
              <a:t>.</a:t>
            </a:r>
            <a:endParaRPr lang="en-GB" sz="1400" dirty="0">
              <a:solidFill>
                <a:srgbClr val="FFFF00"/>
              </a:solidFill>
            </a:endParaRPr>
          </a:p>
          <a:p>
            <a:r>
              <a:rPr lang="en-GB" sz="1400" dirty="0" smtClean="0">
                <a:solidFill>
                  <a:srgbClr val="FFFF00"/>
                </a:solidFill>
              </a:rPr>
              <a:t>In FAST’16, Santa Clara, CA, </a:t>
            </a:r>
            <a:r>
              <a:rPr lang="en-GB" sz="1400" dirty="0">
                <a:solidFill>
                  <a:srgbClr val="FFFF00"/>
                </a:solidFill>
              </a:rPr>
              <a:t>USA. </a:t>
            </a:r>
            <a:r>
              <a:rPr lang="en-GB" sz="1400" dirty="0" smtClean="0">
                <a:solidFill>
                  <a:srgbClr val="FFFF00"/>
                </a:solidFill>
              </a:rPr>
              <a:t>Feb 22-25,2016.“</a:t>
            </a:r>
            <a:endParaRPr lang="en-GB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86368" y="1487069"/>
            <a:ext cx="59384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File:</a:t>
            </a:r>
          </a:p>
          <a:p>
            <a:endParaRPr lang="en-US" sz="2800" dirty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Stage C: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Controller: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sSwitch</a:t>
            </a:r>
            <a:r>
              <a:rPr lang="en-US" dirty="0" smtClean="0"/>
              <a:t>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015" y="1363573"/>
            <a:ext cx="5695426" cy="5337709"/>
          </a:xfrm>
        </p:spPr>
        <p:txBody>
          <a:bodyPr>
            <a:normAutofit/>
          </a:bodyPr>
          <a:lstStyle/>
          <a:p>
            <a:r>
              <a:rPr lang="en-US" dirty="0" smtClean="0"/>
              <a:t>Routing Rule Matching</a:t>
            </a:r>
          </a:p>
          <a:p>
            <a:pPr marL="0" indent="0" algn="ctr">
              <a:buNone/>
            </a:pPr>
            <a:r>
              <a:rPr lang="en-US" dirty="0" smtClean="0"/>
              <a:t>&lt;IO Header&gt; → return{Destinations}</a:t>
            </a:r>
          </a:p>
          <a:p>
            <a:r>
              <a:rPr lang="en-US" dirty="0" smtClean="0"/>
              <a:t>Implementation Details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ernel-level</a:t>
            </a:r>
          </a:p>
          <a:p>
            <a:pPr lvl="2"/>
            <a:r>
              <a:rPr lang="en-US" dirty="0" smtClean="0"/>
              <a:t>File granularity IO classification</a:t>
            </a:r>
          </a:p>
          <a:p>
            <a:pPr lvl="2"/>
            <a:r>
              <a:rPr lang="en-US" dirty="0" smtClean="0"/>
              <a:t>Forwarding within same server</a:t>
            </a:r>
          </a:p>
          <a:p>
            <a:pPr lvl="1"/>
            <a:r>
              <a:rPr lang="en-US" dirty="0" smtClean="0"/>
              <a:t>User-level</a:t>
            </a:r>
          </a:p>
          <a:p>
            <a:pPr lvl="2"/>
            <a:r>
              <a:rPr lang="en-US" dirty="0" smtClean="0"/>
              <a:t>Sub-file-range classification + forwarding</a:t>
            </a:r>
          </a:p>
          <a:p>
            <a:r>
              <a:rPr lang="en-US" dirty="0" smtClean="0"/>
              <a:t>Routing Address</a:t>
            </a:r>
          </a:p>
          <a:p>
            <a:pPr lvl="1"/>
            <a:r>
              <a:rPr lang="en-US" dirty="0" smtClean="0"/>
              <a:t>File: Remote host + file name</a:t>
            </a:r>
          </a:p>
          <a:p>
            <a:pPr lvl="1"/>
            <a:r>
              <a:rPr lang="en-US" dirty="0" smtClean="0"/>
              <a:t>Stage: </a:t>
            </a:r>
            <a:r>
              <a:rPr lang="en-US" sz="2050" dirty="0" smtClean="0"/>
              <a:t>&lt;device name, driver name, altitude&gt;</a:t>
            </a:r>
          </a:p>
          <a:p>
            <a:pPr lvl="1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34163" y="1360461"/>
            <a:ext cx="0" cy="5284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255" y="2842938"/>
            <a:ext cx="50812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 &lt;VM</a:t>
            </a:r>
            <a:r>
              <a:rPr lang="en-US" sz="2100" baseline="-25000" dirty="0"/>
              <a:t>1</a:t>
            </a:r>
            <a:r>
              <a:rPr lang="en-US" sz="2100" dirty="0"/>
              <a:t>,∗, //S</a:t>
            </a:r>
            <a:r>
              <a:rPr lang="en-US" sz="2100" baseline="-25000" dirty="0"/>
              <a:t>1</a:t>
            </a:r>
            <a:r>
              <a:rPr lang="en-US" sz="2100" dirty="0"/>
              <a:t>/X &gt;→ (return &lt; IO, //S</a:t>
            </a:r>
            <a:r>
              <a:rPr lang="en-US" sz="2100" baseline="-25000" dirty="0"/>
              <a:t>2</a:t>
            </a:r>
            <a:r>
              <a:rPr lang="en-US" sz="2100" dirty="0"/>
              <a:t>/Y &gt;)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61293" y="4615331"/>
            <a:ext cx="46313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&lt;VM</a:t>
            </a:r>
            <a:r>
              <a:rPr lang="en-US" sz="2100" baseline="-25000" dirty="0"/>
              <a:t>1</a:t>
            </a:r>
            <a:r>
              <a:rPr lang="en-US" sz="2100" dirty="0"/>
              <a:t>,∗, //S</a:t>
            </a:r>
            <a:r>
              <a:rPr lang="en-US" sz="2100" baseline="-25000" dirty="0"/>
              <a:t>1</a:t>
            </a:r>
            <a:r>
              <a:rPr lang="en-US" sz="2100" dirty="0"/>
              <a:t>/X &gt;→ (return &lt; IO, //S</a:t>
            </a:r>
            <a:r>
              <a:rPr lang="en-US" sz="2100" baseline="-25000" dirty="0"/>
              <a:t>2</a:t>
            </a:r>
            <a:r>
              <a:rPr lang="en-US" sz="2100" dirty="0"/>
              <a:t>/C &gt;)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23352" y="6229350"/>
            <a:ext cx="542885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/>
              <a:t>&lt;</a:t>
            </a:r>
            <a:r>
              <a:rPr lang="en-US" sz="2100" dirty="0" smtClean="0"/>
              <a:t>VM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,W,</a:t>
            </a:r>
            <a:r>
              <a:rPr lang="en-US" sz="2100" dirty="0"/>
              <a:t>∗ &gt;→ (return &lt; </a:t>
            </a:r>
            <a:r>
              <a:rPr lang="en-US" sz="2100" dirty="0" err="1"/>
              <a:t>IOHeader</a:t>
            </a:r>
            <a:r>
              <a:rPr lang="en-US" sz="2100" dirty="0"/>
              <a:t>, </a:t>
            </a:r>
            <a:r>
              <a:rPr lang="en-US" sz="2100" dirty="0" smtClean="0"/>
              <a:t>Controller &gt;) 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10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74205" y="2083917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6455" y="1615989"/>
            <a:ext cx="441146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500" dirty="0"/>
              <a:t>S</a:t>
            </a:r>
            <a:r>
              <a:rPr lang="en-US" sz="2500" baseline="-25000" dirty="0"/>
              <a:t>1</a:t>
            </a:r>
            <a:endParaRPr lang="en-US" sz="2500" dirty="0"/>
          </a:p>
        </p:txBody>
      </p:sp>
      <p:sp>
        <p:nvSpPr>
          <p:cNvPr id="29" name="Rectangle 28"/>
          <p:cNvSpPr/>
          <p:nvPr/>
        </p:nvSpPr>
        <p:spPr>
          <a:xfrm>
            <a:off x="4160541" y="1685774"/>
            <a:ext cx="735883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X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6455" y="2267258"/>
            <a:ext cx="441146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500" dirty="0" smtClean="0"/>
              <a:t>S</a:t>
            </a:r>
            <a:r>
              <a:rPr lang="en-US" sz="2500" baseline="-25000" dirty="0" smtClean="0"/>
              <a:t>2</a:t>
            </a:r>
            <a:endParaRPr lang="en-US" sz="2500" dirty="0"/>
          </a:p>
        </p:txBody>
      </p:sp>
      <p:sp>
        <p:nvSpPr>
          <p:cNvPr id="33" name="Rectangle 32"/>
          <p:cNvSpPr/>
          <p:nvPr/>
        </p:nvSpPr>
        <p:spPr>
          <a:xfrm>
            <a:off x="4160541" y="2337043"/>
            <a:ext cx="735883" cy="3981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Y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9" idx="3"/>
            <a:endCxn id="29" idx="1"/>
          </p:cNvCxnSpPr>
          <p:nvPr/>
        </p:nvCxnSpPr>
        <p:spPr>
          <a:xfrm flipV="1">
            <a:off x="2693557" y="1884846"/>
            <a:ext cx="1466984" cy="414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1" idx="3"/>
            <a:endCxn id="33" idx="1"/>
          </p:cNvCxnSpPr>
          <p:nvPr/>
        </p:nvCxnSpPr>
        <p:spPr>
          <a:xfrm>
            <a:off x="3037040" y="2315406"/>
            <a:ext cx="1123501" cy="2207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974205" y="3782183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06455" y="3314255"/>
            <a:ext cx="441146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500" dirty="0"/>
              <a:t>S</a:t>
            </a:r>
            <a:r>
              <a:rPr lang="en-US" sz="2500" baseline="-25000" dirty="0"/>
              <a:t>1</a:t>
            </a:r>
            <a:endParaRPr lang="en-US" sz="2500" dirty="0"/>
          </a:p>
        </p:txBody>
      </p:sp>
      <p:sp>
        <p:nvSpPr>
          <p:cNvPr id="47" name="Rectangle 46"/>
          <p:cNvSpPr/>
          <p:nvPr/>
        </p:nvSpPr>
        <p:spPr>
          <a:xfrm>
            <a:off x="4160541" y="3384040"/>
            <a:ext cx="735883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X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37" idx="3"/>
            <a:endCxn id="47" idx="1"/>
          </p:cNvCxnSpPr>
          <p:nvPr/>
        </p:nvCxnSpPr>
        <p:spPr>
          <a:xfrm flipV="1">
            <a:off x="2693557" y="3583112"/>
            <a:ext cx="1466984" cy="414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70758" y="3980806"/>
            <a:ext cx="381965" cy="6345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34" idx="3"/>
            <a:endCxn id="16" idx="1"/>
          </p:cNvCxnSpPr>
          <p:nvPr/>
        </p:nvCxnSpPr>
        <p:spPr>
          <a:xfrm>
            <a:off x="3037039" y="4015602"/>
            <a:ext cx="433719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974205" y="5497162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06455" y="5029234"/>
            <a:ext cx="441146" cy="4770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500" dirty="0"/>
              <a:t>S</a:t>
            </a:r>
            <a:r>
              <a:rPr lang="en-US" sz="2500" baseline="-25000" dirty="0"/>
              <a:t>1</a:t>
            </a:r>
            <a:endParaRPr lang="en-US" sz="2500" dirty="0"/>
          </a:p>
        </p:txBody>
      </p:sp>
      <p:sp>
        <p:nvSpPr>
          <p:cNvPr id="55" name="Rectangle 54"/>
          <p:cNvSpPr/>
          <p:nvPr/>
        </p:nvSpPr>
        <p:spPr>
          <a:xfrm>
            <a:off x="4160541" y="5099019"/>
            <a:ext cx="735883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X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3" idx="3"/>
            <a:endCxn id="55" idx="1"/>
          </p:cNvCxnSpPr>
          <p:nvPr/>
        </p:nvCxnSpPr>
        <p:spPr>
          <a:xfrm flipV="1">
            <a:off x="2693557" y="5298091"/>
            <a:ext cx="1466984" cy="414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36775" y="5427094"/>
            <a:ext cx="783252" cy="7724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5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42" idx="1"/>
            <a:endCxn id="63" idx="6"/>
          </p:cNvCxnSpPr>
          <p:nvPr/>
        </p:nvCxnSpPr>
        <p:spPr>
          <a:xfrm flipH="1">
            <a:off x="1320027" y="5695952"/>
            <a:ext cx="342223" cy="1173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69889" y="5648921"/>
            <a:ext cx="919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Controller</a:t>
            </a:r>
            <a:endParaRPr lang="en-US" sz="1400" dirty="0"/>
          </a:p>
        </p:txBody>
      </p:sp>
      <p:cxnSp>
        <p:nvCxnSpPr>
          <p:cNvPr id="7" name="Straight Arrow Connector 6"/>
          <p:cNvCxnSpPr>
            <a:stCxn id="35" idx="3"/>
          </p:cNvCxnSpPr>
          <p:nvPr/>
        </p:nvCxnSpPr>
        <p:spPr>
          <a:xfrm flipV="1">
            <a:off x="4204921" y="3791309"/>
            <a:ext cx="341679" cy="5149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499" y="2126746"/>
            <a:ext cx="344541" cy="37732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498" y="3826942"/>
            <a:ext cx="344541" cy="3773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380" y="4117625"/>
            <a:ext cx="344541" cy="3773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250" y="5507292"/>
            <a:ext cx="344541" cy="3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40" grpId="0"/>
      <p:bldP spid="19" grpId="0" animBg="1"/>
      <p:bldP spid="8" grpId="0"/>
      <p:bldP spid="29" grpId="0" animBg="1"/>
      <p:bldP spid="32" grpId="0"/>
      <p:bldP spid="33" grpId="0" animBg="1"/>
      <p:bldP spid="37" grpId="0" animBg="1"/>
      <p:bldP spid="46" grpId="0"/>
      <p:bldP spid="47" grpId="0" animBg="1"/>
      <p:bldP spid="16" grpId="0" animBg="1"/>
      <p:bldP spid="53" grpId="0" animBg="1"/>
      <p:bldP spid="54" grpId="0"/>
      <p:bldP spid="55" grpId="0" animBg="1"/>
      <p:bldP spid="63" grpId="0" animBg="1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Delegates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11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285983" y="1360461"/>
            <a:ext cx="0" cy="2427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4743" y="3701643"/>
            <a:ext cx="507857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>
                <a:sym typeface="Wingdings" panose="05000000000000000000" pitchFamily="2" charset="2"/>
              </a:rPr>
              <a:t>(&lt;</a:t>
            </a:r>
            <a:r>
              <a:rPr lang="en-US" dirty="0" smtClean="0">
                <a:sym typeface="Wingdings" panose="05000000000000000000" pitchFamily="2" charset="2"/>
              </a:rPr>
              <a:t>VM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 W, </a:t>
            </a:r>
            <a:r>
              <a:rPr lang="en-US" dirty="0">
                <a:sym typeface="Wingdings" panose="05000000000000000000" pitchFamily="2" charset="2"/>
              </a:rPr>
              <a:t>//S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/X&gt;,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F</a:t>
            </a:r>
            <a:r>
              <a:rPr lang="en-US" dirty="0" smtClean="0">
                <a:sym typeface="Wingdings" panose="05000000000000000000" pitchFamily="2" charset="2"/>
              </a:rPr>
              <a:t>(); return </a:t>
            </a:r>
            <a:r>
              <a:rPr lang="en-US" dirty="0">
                <a:sym typeface="Wingdings" panose="05000000000000000000" pitchFamily="2" charset="2"/>
              </a:rPr>
              <a:t>&lt;IO, //</a:t>
            </a: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/X&gt;))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>
                <a:sym typeface="Wingdings" panose="05000000000000000000" pitchFamily="2" charset="2"/>
              </a:rPr>
              <a:t>(&lt;VM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R, </a:t>
            </a:r>
            <a:r>
              <a:rPr lang="en-US" dirty="0">
                <a:sym typeface="Wingdings" panose="05000000000000000000" pitchFamily="2" charset="2"/>
              </a:rPr>
              <a:t>//S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/X&gt;, </a:t>
            </a:r>
            <a:r>
              <a:rPr lang="en-US" dirty="0" smtClean="0">
                <a:sym typeface="Wingdings" panose="05000000000000000000" pitchFamily="2" charset="2"/>
              </a:rPr>
              <a:t>(return </a:t>
            </a:r>
            <a:r>
              <a:rPr lang="en-US" dirty="0">
                <a:sym typeface="Wingdings" panose="05000000000000000000" pitchFamily="2" charset="2"/>
              </a:rPr>
              <a:t>&lt;IO, //</a:t>
            </a: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/X</a:t>
            </a:r>
            <a:r>
              <a:rPr lang="en-US" dirty="0">
                <a:sym typeface="Wingdings" panose="05000000000000000000" pitchFamily="2" charset="2"/>
              </a:rPr>
              <a:t>&gt;))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47994" y="3245810"/>
            <a:ext cx="3131306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 err="1" smtClean="0"/>
              <a:t>sSwitch</a:t>
            </a:r>
            <a:r>
              <a:rPr lang="en-US" sz="2500" dirty="0" smtClean="0"/>
              <a:t> at VM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 smtClean="0"/>
              <a:t>Control delegate F():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4743" y="5285451"/>
            <a:ext cx="55949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(&lt;</a:t>
            </a:r>
            <a:r>
              <a:rPr lang="en-US" dirty="0">
                <a:sym typeface="Wingdings" panose="05000000000000000000" pitchFamily="2" charset="2"/>
              </a:rPr>
              <a:t>VM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R, </a:t>
            </a:r>
            <a:r>
              <a:rPr lang="en-US" dirty="0">
                <a:sym typeface="Wingdings" panose="05000000000000000000" pitchFamily="2" charset="2"/>
              </a:rPr>
              <a:t>//S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/X</a:t>
            </a:r>
            <a:r>
              <a:rPr lang="en-US" dirty="0" smtClean="0">
                <a:sym typeface="Wingdings" panose="05000000000000000000" pitchFamily="2" charset="2"/>
              </a:rPr>
              <a:t>&gt;)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 smtClean="0">
                <a:sym typeface="Wingdings" panose="05000000000000000000" pitchFamily="2" charset="2"/>
              </a:rPr>
              <a:t>(&lt;VM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 R, </a:t>
            </a:r>
            <a:r>
              <a:rPr lang="en-US" dirty="0">
                <a:sym typeface="Wingdings" panose="05000000000000000000" pitchFamily="2" charset="2"/>
              </a:rPr>
              <a:t>//</a:t>
            </a: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/X, 0, 512KB&gt;, (return </a:t>
            </a:r>
            <a:r>
              <a:rPr lang="en-US" dirty="0">
                <a:sym typeface="Wingdings" panose="05000000000000000000" pitchFamily="2" charset="2"/>
              </a:rPr>
              <a:t>&lt;IO, //</a:t>
            </a: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/X&gt;))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>
                <a:sym typeface="Wingdings" panose="05000000000000000000" pitchFamily="2" charset="2"/>
              </a:rPr>
              <a:t>(&lt;VM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R, </a:t>
            </a:r>
            <a:r>
              <a:rPr lang="en-US" dirty="0">
                <a:sym typeface="Wingdings" panose="05000000000000000000" pitchFamily="2" charset="2"/>
              </a:rPr>
              <a:t>//S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/X&gt;, </a:t>
            </a:r>
            <a:r>
              <a:rPr lang="en-US" dirty="0" smtClean="0">
                <a:sym typeface="Wingdings" panose="05000000000000000000" pitchFamily="2" charset="2"/>
              </a:rPr>
              <a:t>(return </a:t>
            </a:r>
            <a:r>
              <a:rPr lang="en-US" dirty="0">
                <a:sym typeface="Wingdings" panose="05000000000000000000" pitchFamily="2" charset="2"/>
              </a:rPr>
              <a:t>&lt;IO, //</a:t>
            </a:r>
            <a:r>
              <a:rPr lang="en-US" dirty="0" smtClean="0">
                <a:sym typeface="Wingdings" panose="05000000000000000000" pitchFamily="2" charset="2"/>
              </a:rPr>
              <a:t>S</a:t>
            </a:r>
            <a:r>
              <a:rPr lang="en-US" baseline="-25000" dirty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/X</a:t>
            </a:r>
            <a:r>
              <a:rPr lang="en-US" dirty="0">
                <a:sym typeface="Wingdings" panose="05000000000000000000" pitchFamily="2" charset="2"/>
              </a:rPr>
              <a:t>&gt;))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7994" y="1876771"/>
            <a:ext cx="5458674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IO Routing Rule </a:t>
            </a:r>
          </a:p>
          <a:p>
            <a:r>
              <a:rPr lang="en-US" sz="2200" dirty="0"/>
              <a:t>	</a:t>
            </a:r>
            <a:r>
              <a:rPr lang="en-US" sz="2200" dirty="0" err="1" smtClean="0">
                <a:latin typeface="+mj-lt"/>
              </a:rPr>
              <a:t>IOHeader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–&gt;  </a:t>
            </a:r>
            <a:r>
              <a:rPr lang="en-US" sz="2200" b="1" dirty="0" smtClean="0">
                <a:latin typeface="+mj-lt"/>
                <a:sym typeface="Wingdings" panose="05000000000000000000" pitchFamily="2" charset="2"/>
              </a:rPr>
              <a:t>F()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; return{Destinations}</a:t>
            </a:r>
            <a:endParaRPr lang="en-US" sz="2200" dirty="0">
              <a:latin typeface="+mj-lt"/>
              <a:sym typeface="Wingdings" panose="05000000000000000000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5387" y="2284575"/>
            <a:ext cx="478674" cy="407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85387" y="2284575"/>
            <a:ext cx="478674" cy="40780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014070" y="2553686"/>
            <a:ext cx="1067233" cy="69212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 smtClean="0"/>
              <a:t>Storage Server</a:t>
            </a:r>
          </a:p>
          <a:p>
            <a:pPr algn="ctr"/>
            <a:r>
              <a:rPr lang="en-US" sz="2500" dirty="0" smtClean="0"/>
              <a:t>S</a:t>
            </a:r>
            <a:r>
              <a:rPr lang="en-US" sz="2500" baseline="-25000" dirty="0" smtClean="0"/>
              <a:t>1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972654" y="5426165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949305" y="3395824"/>
            <a:ext cx="4972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!!!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541497" y="2553686"/>
            <a:ext cx="1067233" cy="69212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Storage Server</a:t>
            </a:r>
          </a:p>
          <a:p>
            <a:pPr algn="ctr"/>
            <a:r>
              <a:rPr lang="en-US" sz="2500" dirty="0" smtClean="0"/>
              <a:t>S</a:t>
            </a:r>
            <a:r>
              <a:rPr lang="en-US" sz="2500" baseline="-25000" dirty="0" smtClean="0"/>
              <a:t>2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479909" y="3379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479909" y="3252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373746" y="2184167"/>
            <a:ext cx="3513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X</a:t>
            </a:r>
            <a:endParaRPr lang="en-US" sz="2500" dirty="0"/>
          </a:p>
        </p:txBody>
      </p:sp>
      <p:sp>
        <p:nvSpPr>
          <p:cNvPr id="34" name="Rectangle 33"/>
          <p:cNvSpPr/>
          <p:nvPr/>
        </p:nvSpPr>
        <p:spPr>
          <a:xfrm>
            <a:off x="8479909" y="3634888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479909" y="3506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479909" y="3888888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479909" y="3761888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11894" y="3252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011894" y="3506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011894" y="3379814"/>
            <a:ext cx="127000" cy="127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663" y="5096791"/>
            <a:ext cx="344541" cy="377320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41" idx="0"/>
            <a:endCxn id="63" idx="2"/>
          </p:cNvCxnSpPr>
          <p:nvPr/>
        </p:nvCxnSpPr>
        <p:spPr>
          <a:xfrm flipH="1" flipV="1">
            <a:off x="8540587" y="4026067"/>
            <a:ext cx="788347" cy="10707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1" idx="0"/>
            <a:endCxn id="67" idx="2"/>
          </p:cNvCxnSpPr>
          <p:nvPr/>
        </p:nvCxnSpPr>
        <p:spPr>
          <a:xfrm flipV="1">
            <a:off x="9328934" y="4026067"/>
            <a:ext cx="744534" cy="10707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06018" y="42693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388879" y="42693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9687266" y="4427054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R: 0-512KB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1" idx="0"/>
            <a:endCxn id="36" idx="2"/>
          </p:cNvCxnSpPr>
          <p:nvPr/>
        </p:nvCxnSpPr>
        <p:spPr>
          <a:xfrm flipH="1" flipV="1">
            <a:off x="8543409" y="4015888"/>
            <a:ext cx="785525" cy="1080903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474264" y="3248985"/>
            <a:ext cx="132645" cy="777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0004866" y="3248985"/>
            <a:ext cx="137203" cy="777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2" grpId="0"/>
      <p:bldP spid="5" grpId="0" animBg="1"/>
      <p:bldP spid="6" grpId="1" animBg="1"/>
      <p:bldP spid="6" grpId="2" animBg="1"/>
      <p:bldP spid="62" grpId="0" animBg="1"/>
      <p:bldP spid="64" grpId="0" animBg="1"/>
      <p:bldP spid="65" grpId="0"/>
      <p:bldP spid="66" grpId="0" animBg="1"/>
      <p:bldP spid="81" grpId="0" animBg="1"/>
      <p:bldP spid="85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1" grpId="0"/>
      <p:bldP spid="47" grpId="0"/>
      <p:bldP spid="48" grpId="0"/>
      <p:bldP spid="63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Rule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dirty="0" smtClean="0"/>
              <a:t>Per-IO consistency</a:t>
            </a:r>
          </a:p>
          <a:p>
            <a:endParaRPr lang="en-US" sz="3500" dirty="0" smtClean="0"/>
          </a:p>
          <a:p>
            <a:r>
              <a:rPr lang="en-US" sz="3500" dirty="0" smtClean="0"/>
              <a:t>Per-flow consistency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Per-IO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88" y="1637767"/>
            <a:ext cx="11752730" cy="5968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IOs flow through old </a:t>
            </a:r>
            <a:r>
              <a:rPr lang="en-US" b="1" dirty="0" smtClean="0"/>
              <a:t>or</a:t>
            </a:r>
            <a:r>
              <a:rPr lang="en-US" dirty="0" smtClean="0"/>
              <a:t> new rules, but not 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8331" y="3512523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115" y="3490892"/>
            <a:ext cx="432248" cy="473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58795" y="3512523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16605" y="4764200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284" y="3487774"/>
            <a:ext cx="432248" cy="47337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315965" y="3514043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5" idx="3"/>
            <a:endCxn id="6" idx="1"/>
          </p:cNvCxnSpPr>
          <p:nvPr/>
        </p:nvCxnSpPr>
        <p:spPr>
          <a:xfrm flipV="1">
            <a:off x="2707683" y="3727578"/>
            <a:ext cx="100943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8" idx="1"/>
          </p:cNvCxnSpPr>
          <p:nvPr/>
        </p:nvCxnSpPr>
        <p:spPr>
          <a:xfrm flipV="1">
            <a:off x="4149363" y="3726819"/>
            <a:ext cx="1009432" cy="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3"/>
            <a:endCxn id="14" idx="1"/>
          </p:cNvCxnSpPr>
          <p:nvPr/>
        </p:nvCxnSpPr>
        <p:spPr>
          <a:xfrm flipV="1">
            <a:off x="5864850" y="3724460"/>
            <a:ext cx="1009434" cy="2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3"/>
            <a:endCxn id="15" idx="1"/>
          </p:cNvCxnSpPr>
          <p:nvPr/>
        </p:nvCxnSpPr>
        <p:spPr>
          <a:xfrm>
            <a:off x="7306532" y="3724460"/>
            <a:ext cx="1009433" cy="3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3"/>
            <a:endCxn id="13" idx="1"/>
          </p:cNvCxnSpPr>
          <p:nvPr/>
        </p:nvCxnSpPr>
        <p:spPr>
          <a:xfrm>
            <a:off x="7306532" y="3724460"/>
            <a:ext cx="1010073" cy="1254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630842" y="3650619"/>
            <a:ext cx="152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15" idx="3"/>
          </p:cNvCxnSpPr>
          <p:nvPr/>
        </p:nvCxnSpPr>
        <p:spPr>
          <a:xfrm>
            <a:off x="9022020" y="3728339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65217" y="3468361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115" y="3491303"/>
            <a:ext cx="432888" cy="474072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631483" y="3652139"/>
            <a:ext cx="152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69240" y="3648259"/>
            <a:ext cx="152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9022660" y="4978496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849826" y="4701496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sp>
        <p:nvSpPr>
          <p:cNvPr id="48" name="Rectangle 47"/>
          <p:cNvSpPr/>
          <p:nvPr/>
        </p:nvSpPr>
        <p:spPr>
          <a:xfrm>
            <a:off x="2633746" y="3652139"/>
            <a:ext cx="152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320731" y="3016486"/>
            <a:ext cx="12250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Quiesce</a:t>
            </a:r>
            <a:endParaRPr lang="en-US" sz="2500" dirty="0"/>
          </a:p>
        </p:txBody>
      </p:sp>
      <p:sp>
        <p:nvSpPr>
          <p:cNvPr id="52" name="Rectangle 51"/>
          <p:cNvSpPr/>
          <p:nvPr/>
        </p:nvSpPr>
        <p:spPr>
          <a:xfrm>
            <a:off x="3491546" y="2670811"/>
            <a:ext cx="88338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Drain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8011" y="4649065"/>
            <a:ext cx="5695426" cy="4166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sSwitch</a:t>
            </a:r>
            <a:r>
              <a:rPr lang="en-US" dirty="0" smtClean="0"/>
              <a:t> programmable API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675" y="5162263"/>
            <a:ext cx="343055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Insert</a:t>
            </a:r>
            <a:r>
              <a:rPr lang="en-US" sz="2200" dirty="0" smtClean="0"/>
              <a:t>(</a:t>
            </a:r>
            <a:r>
              <a:rPr lang="en-US" sz="2200" dirty="0" err="1" smtClean="0"/>
              <a:t>IOHeader</a:t>
            </a:r>
            <a:r>
              <a:rPr lang="en-US" sz="2200" dirty="0" smtClean="0"/>
              <a:t>, Delegate)</a:t>
            </a:r>
          </a:p>
          <a:p>
            <a:r>
              <a:rPr lang="en-US" sz="2200" b="1" dirty="0" smtClean="0"/>
              <a:t>Delete</a:t>
            </a:r>
            <a:r>
              <a:rPr lang="en-US" sz="2200" dirty="0" smtClean="0"/>
              <a:t>(</a:t>
            </a:r>
            <a:r>
              <a:rPr lang="en-US" sz="2200" dirty="0" err="1" smtClean="0"/>
              <a:t>IOHeader</a:t>
            </a:r>
            <a:r>
              <a:rPr lang="en-US" sz="2200" dirty="0" smtClean="0"/>
              <a:t>)</a:t>
            </a:r>
          </a:p>
          <a:p>
            <a:r>
              <a:rPr lang="en-US" sz="2200" b="1" dirty="0" err="1" smtClean="0"/>
              <a:t>Quiesce</a:t>
            </a:r>
            <a:r>
              <a:rPr lang="en-US" sz="2200" dirty="0" smtClean="0"/>
              <a:t>(</a:t>
            </a:r>
            <a:r>
              <a:rPr lang="en-US" sz="2200" dirty="0" err="1" smtClean="0"/>
              <a:t>IOHeader</a:t>
            </a:r>
            <a:r>
              <a:rPr lang="en-US" sz="2200" dirty="0" smtClean="0"/>
              <a:t>, Boolean)</a:t>
            </a:r>
          </a:p>
          <a:p>
            <a:r>
              <a:rPr lang="en-US" sz="2200" b="1" dirty="0" smtClean="0"/>
              <a:t>Drain</a:t>
            </a:r>
            <a:r>
              <a:rPr lang="en-US" sz="2200" dirty="0" smtClean="0"/>
              <a:t>(</a:t>
            </a:r>
            <a:r>
              <a:rPr lang="en-US" sz="2200" dirty="0" err="1" smtClean="0"/>
              <a:t>IOHeader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    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2633746" y="3648259"/>
            <a:ext cx="152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79167E-6 1.48148E-6 L 0.64049 0.00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375E-6 0 L 0.64049 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375E-6 4.44444E-6 L 0.64049 0.000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8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0.07643 0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29792 4.44444E-6 L 0.38333 0.18333 L 0.55885 0.18333 " pathEditMode="relative" rAng="0" ptsTypes="AAAA">
                                      <p:cBhvr>
                                        <p:cTn id="7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43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2" grpId="0" animBg="1"/>
      <p:bldP spid="32" grpId="1" animBg="1"/>
      <p:bldP spid="32" grpId="2" animBg="1"/>
      <p:bldP spid="38" grpId="0" animBg="1"/>
      <p:bldP spid="38" grpId="1" animBg="1"/>
      <p:bldP spid="38" grpId="2" animBg="1"/>
      <p:bldP spid="41" grpId="0" animBg="1"/>
      <p:bldP spid="41" grpId="1" animBg="1"/>
      <p:bldP spid="41" grpId="2" animBg="1"/>
      <p:bldP spid="45" grpId="0"/>
      <p:bldP spid="48" grpId="0" animBg="1"/>
      <p:bldP spid="48" grpId="1" animBg="1"/>
      <p:bldP spid="48" grpId="2" animBg="1"/>
      <p:bldP spid="48" grpId="3" animBg="1"/>
      <p:bldP spid="49" grpId="0"/>
      <p:bldP spid="49" grpId="1"/>
      <p:bldP spid="52" grpId="0"/>
      <p:bldP spid="52" grpId="1"/>
      <p:bldP spid="27" grpId="0"/>
      <p:bldP spid="28" grpId="0"/>
      <p:bldP spid="29" grpId="0" animBg="1"/>
      <p:bldP spid="29" grpId="1" animBg="1"/>
      <p:bldP spid="29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Per-Flow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Maintaining Read-after-Write data consistency</a:t>
            </a:r>
          </a:p>
          <a:p>
            <a:pPr marL="0" indent="0" algn="ctr">
              <a:buNone/>
            </a:pPr>
            <a:r>
              <a:rPr lang="en-US" b="1" dirty="0" smtClean="0"/>
              <a:t>(Reads</a:t>
            </a:r>
            <a:r>
              <a:rPr lang="en-US" dirty="0" smtClean="0"/>
              <a:t> return the data from the latest </a:t>
            </a:r>
            <a:r>
              <a:rPr lang="en-US" b="1" dirty="0" smtClean="0"/>
              <a:t>Write)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Single source: per-IO consistency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8331" y="4305772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115" y="4284141"/>
            <a:ext cx="432248" cy="4733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58795" y="4305772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605" y="5557449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284" y="4281023"/>
            <a:ext cx="432248" cy="4733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15965" y="4307292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5" idx="3"/>
            <a:endCxn id="6" idx="1"/>
          </p:cNvCxnSpPr>
          <p:nvPr/>
        </p:nvCxnSpPr>
        <p:spPr>
          <a:xfrm flipV="1">
            <a:off x="2707683" y="4520827"/>
            <a:ext cx="100943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7" idx="1"/>
          </p:cNvCxnSpPr>
          <p:nvPr/>
        </p:nvCxnSpPr>
        <p:spPr>
          <a:xfrm flipV="1">
            <a:off x="4149363" y="4520068"/>
            <a:ext cx="1009432" cy="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9" idx="1"/>
          </p:cNvCxnSpPr>
          <p:nvPr/>
        </p:nvCxnSpPr>
        <p:spPr>
          <a:xfrm flipV="1">
            <a:off x="5864850" y="4517709"/>
            <a:ext cx="1009434" cy="23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1"/>
          </p:cNvCxnSpPr>
          <p:nvPr/>
        </p:nvCxnSpPr>
        <p:spPr>
          <a:xfrm>
            <a:off x="7306532" y="4517709"/>
            <a:ext cx="1009433" cy="3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8" idx="1"/>
          </p:cNvCxnSpPr>
          <p:nvPr/>
        </p:nvCxnSpPr>
        <p:spPr>
          <a:xfrm>
            <a:off x="7306532" y="4517709"/>
            <a:ext cx="1010073" cy="1254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3"/>
          </p:cNvCxnSpPr>
          <p:nvPr/>
        </p:nvCxnSpPr>
        <p:spPr>
          <a:xfrm>
            <a:off x="9022020" y="4521588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865217" y="4261610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5834" y="4286789"/>
            <a:ext cx="432888" cy="474072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9022660" y="5771745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849826" y="5494745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20731" y="3809735"/>
            <a:ext cx="12250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Quiesce</a:t>
            </a:r>
            <a:endParaRPr lang="en-US" sz="2500" dirty="0"/>
          </a:p>
        </p:txBody>
      </p:sp>
      <p:sp>
        <p:nvSpPr>
          <p:cNvPr id="27" name="Rectangle 26"/>
          <p:cNvSpPr/>
          <p:nvPr/>
        </p:nvSpPr>
        <p:spPr>
          <a:xfrm>
            <a:off x="3491546" y="3464060"/>
            <a:ext cx="88338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Drain</a:t>
            </a:r>
          </a:p>
        </p:txBody>
      </p:sp>
    </p:spTree>
    <p:extLst>
      <p:ext uri="{BB962C8B-B14F-4D97-AF65-F5344CB8AC3E}">
        <p14:creationId xmlns:p14="http://schemas.microsoft.com/office/powerpoint/2010/main" val="27202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8" grpId="0"/>
      <p:bldP spid="23" grpId="0"/>
      <p:bldP spid="25" grpId="0"/>
      <p:bldP spid="25" grpId="1"/>
      <p:bldP spid="27" grpId="0"/>
      <p:bldP spid="2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Per-Flow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Read-after-Write consistency</a:t>
            </a:r>
          </a:p>
          <a:p>
            <a:pPr marL="0" indent="0" algn="ctr">
              <a:buNone/>
            </a:pPr>
            <a:r>
              <a:rPr lang="en-US" b="1" dirty="0" smtClean="0"/>
              <a:t>(Reads</a:t>
            </a:r>
            <a:r>
              <a:rPr lang="en-US" dirty="0" smtClean="0"/>
              <a:t> return the data from the latest </a:t>
            </a:r>
            <a:r>
              <a:rPr lang="en-US" b="1" dirty="0" smtClean="0"/>
              <a:t>Write)</a:t>
            </a:r>
            <a:endParaRPr lang="en-US" b="1" dirty="0"/>
          </a:p>
          <a:p>
            <a:endParaRPr lang="en-US" dirty="0" smtClean="0"/>
          </a:p>
          <a:p>
            <a:r>
              <a:rPr lang="en-US" dirty="0"/>
              <a:t>Multiple sources</a:t>
            </a:r>
            <a:r>
              <a:rPr lang="en-US" dirty="0" smtClean="0"/>
              <a:t>: phases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8331" y="4305772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115" y="4284141"/>
            <a:ext cx="432248" cy="4733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58795" y="4930431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605" y="5557449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284" y="4908041"/>
            <a:ext cx="432248" cy="4733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15965" y="4307292"/>
            <a:ext cx="706055" cy="42859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5" idx="3"/>
            <a:endCxn id="6" idx="1"/>
          </p:cNvCxnSpPr>
          <p:nvPr/>
        </p:nvCxnSpPr>
        <p:spPr>
          <a:xfrm flipV="1">
            <a:off x="2707683" y="4520827"/>
            <a:ext cx="100943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7" idx="1"/>
          </p:cNvCxnSpPr>
          <p:nvPr/>
        </p:nvCxnSpPr>
        <p:spPr>
          <a:xfrm>
            <a:off x="4149363" y="4520827"/>
            <a:ext cx="1009432" cy="623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  <a:endCxn id="9" idx="1"/>
          </p:cNvCxnSpPr>
          <p:nvPr/>
        </p:nvCxnSpPr>
        <p:spPr>
          <a:xfrm>
            <a:off x="5864850" y="5144727"/>
            <a:ext cx="10094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3"/>
            <a:endCxn id="10" idx="1"/>
          </p:cNvCxnSpPr>
          <p:nvPr/>
        </p:nvCxnSpPr>
        <p:spPr>
          <a:xfrm flipV="1">
            <a:off x="7306532" y="4521588"/>
            <a:ext cx="1009433" cy="6231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8" idx="1"/>
          </p:cNvCxnSpPr>
          <p:nvPr/>
        </p:nvCxnSpPr>
        <p:spPr>
          <a:xfrm>
            <a:off x="7306532" y="5144727"/>
            <a:ext cx="1010073" cy="627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3"/>
          </p:cNvCxnSpPr>
          <p:nvPr/>
        </p:nvCxnSpPr>
        <p:spPr>
          <a:xfrm>
            <a:off x="9022020" y="4521588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865217" y="4261610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115" y="4284552"/>
            <a:ext cx="432888" cy="474072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9022660" y="5771745"/>
            <a:ext cx="724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849826" y="5494745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321352" y="3870725"/>
            <a:ext cx="12250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Quiesce</a:t>
            </a:r>
            <a:endParaRPr lang="en-US" sz="2500" dirty="0"/>
          </a:p>
        </p:txBody>
      </p:sp>
      <p:sp>
        <p:nvSpPr>
          <p:cNvPr id="26" name="TextBox 25"/>
          <p:cNvSpPr txBox="1"/>
          <p:nvPr/>
        </p:nvSpPr>
        <p:spPr>
          <a:xfrm>
            <a:off x="3491547" y="3562882"/>
            <a:ext cx="8833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Drain</a:t>
            </a:r>
            <a:endParaRPr lang="en-US" sz="2500" dirty="0"/>
          </a:p>
        </p:txBody>
      </p:sp>
      <p:sp>
        <p:nvSpPr>
          <p:cNvPr id="31" name="Rectangle 30"/>
          <p:cNvSpPr/>
          <p:nvPr/>
        </p:nvSpPr>
        <p:spPr>
          <a:xfrm>
            <a:off x="1988331" y="5525036"/>
            <a:ext cx="719352" cy="430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VM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115" y="5503405"/>
            <a:ext cx="432248" cy="473371"/>
          </a:xfrm>
          <a:prstGeom prst="rect">
            <a:avLst/>
          </a:prstGeom>
        </p:spPr>
      </p:pic>
      <p:cxnSp>
        <p:nvCxnSpPr>
          <p:cNvPr id="33" name="Straight Connector 32"/>
          <p:cNvCxnSpPr>
            <a:stCxn id="31" idx="3"/>
            <a:endCxn id="32" idx="1"/>
          </p:cNvCxnSpPr>
          <p:nvPr/>
        </p:nvCxnSpPr>
        <p:spPr>
          <a:xfrm flipV="1">
            <a:off x="2707683" y="5740091"/>
            <a:ext cx="100943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3"/>
            <a:endCxn id="7" idx="1"/>
          </p:cNvCxnSpPr>
          <p:nvPr/>
        </p:nvCxnSpPr>
        <p:spPr>
          <a:xfrm flipV="1">
            <a:off x="4149363" y="5144727"/>
            <a:ext cx="1009432" cy="595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23253" y="4757512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…</a:t>
            </a:r>
            <a:endParaRPr lang="en-US" sz="3000" b="1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115" y="5503405"/>
            <a:ext cx="432888" cy="47407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321352" y="5079248"/>
            <a:ext cx="122501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Quiesce</a:t>
            </a:r>
            <a:endParaRPr lang="en-US" sz="2500" dirty="0"/>
          </a:p>
        </p:txBody>
      </p:sp>
      <p:sp>
        <p:nvSpPr>
          <p:cNvPr id="43" name="TextBox 42"/>
          <p:cNvSpPr txBox="1"/>
          <p:nvPr/>
        </p:nvSpPr>
        <p:spPr>
          <a:xfrm>
            <a:off x="3491547" y="4794586"/>
            <a:ext cx="8833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Drain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833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8" grpId="0"/>
      <p:bldP spid="23" grpId="0"/>
      <p:bldP spid="25" grpId="0"/>
      <p:bldP spid="25" grpId="1"/>
      <p:bldP spid="26" grpId="0"/>
      <p:bldP spid="26" grpId="1"/>
      <p:bldP spid="31" grpId="0" animBg="1"/>
      <p:bldP spid="40" grpId="0"/>
      <p:bldP spid="42" grpId="0"/>
      <p:bldP spid="42" grpId="1"/>
      <p:bldP spid="43" grpId="0"/>
      <p:bldP spid="4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>
            <a:stCxn id="24" idx="0"/>
            <a:endCxn id="21" idx="2"/>
          </p:cNvCxnSpPr>
          <p:nvPr/>
        </p:nvCxnSpPr>
        <p:spPr>
          <a:xfrm flipV="1">
            <a:off x="2739848" y="4107862"/>
            <a:ext cx="0" cy="117024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Per-Flow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73290" y="5733299"/>
            <a:ext cx="775796" cy="3815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81454" y="3813443"/>
            <a:ext cx="730126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S</a:t>
            </a:r>
            <a:r>
              <a:rPr lang="en-US" sz="2500" baseline="-25000" dirty="0"/>
              <a:t>1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0"/>
            <a:endCxn id="16" idx="2"/>
          </p:cNvCxnSpPr>
          <p:nvPr/>
        </p:nvCxnSpPr>
        <p:spPr>
          <a:xfrm flipH="1" flipV="1">
            <a:off x="8585392" y="4677318"/>
            <a:ext cx="775796" cy="105598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566" y="4224312"/>
            <a:ext cx="413652" cy="45300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215718" y="3813443"/>
            <a:ext cx="730126" cy="39814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S</a:t>
            </a:r>
            <a:r>
              <a:rPr lang="en-US" sz="2500" baseline="-25000" dirty="0"/>
              <a:t>2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792218" y="4211586"/>
            <a:ext cx="788563" cy="2392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571612" y="5733299"/>
            <a:ext cx="775796" cy="3815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0" idx="0"/>
            <a:endCxn id="16" idx="2"/>
          </p:cNvCxnSpPr>
          <p:nvPr/>
        </p:nvCxnSpPr>
        <p:spPr>
          <a:xfrm flipV="1">
            <a:off x="7959510" y="4677318"/>
            <a:ext cx="625882" cy="105598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706157" y="5755541"/>
            <a:ext cx="775796" cy="3815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74785" y="3709719"/>
            <a:ext cx="730126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S</a:t>
            </a:r>
            <a:r>
              <a:rPr lang="en-US" sz="2500" baseline="-25000" dirty="0"/>
              <a:t>1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022" y="5278104"/>
            <a:ext cx="413652" cy="45300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751827" y="3711558"/>
            <a:ext cx="730126" cy="39814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smtClean="0"/>
              <a:t>S</a:t>
            </a:r>
            <a:r>
              <a:rPr lang="en-US" sz="2500" baseline="-25000"/>
              <a:t>2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51950" y="5749948"/>
            <a:ext cx="775796" cy="3815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0"/>
            <a:endCxn id="21" idx="2"/>
          </p:cNvCxnSpPr>
          <p:nvPr/>
        </p:nvCxnSpPr>
        <p:spPr>
          <a:xfrm flipV="1">
            <a:off x="2739848" y="4107862"/>
            <a:ext cx="0" cy="117024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8900000">
            <a:off x="2876912" y="5160617"/>
            <a:ext cx="1118812" cy="1178663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8059967">
            <a:off x="2838373" y="4483424"/>
            <a:ext cx="1118812" cy="1178663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31972" y="522439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2PC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7229" y="5278104"/>
            <a:ext cx="413652" cy="453006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stCxn id="32" idx="0"/>
            <a:endCxn id="21" idx="2"/>
          </p:cNvCxnSpPr>
          <p:nvPr/>
        </p:nvCxnSpPr>
        <p:spPr>
          <a:xfrm flipH="1" flipV="1">
            <a:off x="2739848" y="4107862"/>
            <a:ext cx="1354207" cy="117024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0"/>
            <a:endCxn id="25" idx="2"/>
          </p:cNvCxnSpPr>
          <p:nvPr/>
        </p:nvCxnSpPr>
        <p:spPr>
          <a:xfrm flipV="1">
            <a:off x="4094055" y="4109701"/>
            <a:ext cx="22835" cy="11684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  <a:endCxn id="25" idx="2"/>
          </p:cNvCxnSpPr>
          <p:nvPr/>
        </p:nvCxnSpPr>
        <p:spPr>
          <a:xfrm flipV="1">
            <a:off x="2739848" y="4109701"/>
            <a:ext cx="1377042" cy="116840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5422508" y="4316087"/>
            <a:ext cx="1702192" cy="959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206188" y="1383766"/>
            <a:ext cx="11752730" cy="53377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Read-after-Write consistency</a:t>
            </a:r>
          </a:p>
          <a:p>
            <a:pPr marL="0" indent="0" algn="ctr">
              <a:buNone/>
            </a:pPr>
            <a:r>
              <a:rPr lang="en-US" b="1" dirty="0" smtClean="0"/>
              <a:t>(Reads</a:t>
            </a:r>
            <a:r>
              <a:rPr lang="en-US" dirty="0" smtClean="0"/>
              <a:t> return the data from the latest </a:t>
            </a:r>
            <a:r>
              <a:rPr lang="en-US" b="1" dirty="0" smtClean="0"/>
              <a:t>Write)</a:t>
            </a:r>
            <a:endParaRPr lang="en-US" b="1" dirty="0"/>
          </a:p>
          <a:p>
            <a:endParaRPr lang="en-US" dirty="0" smtClean="0"/>
          </a:p>
          <a:p>
            <a:r>
              <a:rPr lang="en-US" dirty="0"/>
              <a:t>Multiple </a:t>
            </a:r>
            <a:r>
              <a:rPr lang="en-US" dirty="0" smtClean="0"/>
              <a:t>sources + control delegates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17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0" grpId="0" animBg="1"/>
      <p:bldP spid="19" grpId="0" animBg="1"/>
      <p:bldP spid="21" grpId="0" animBg="1"/>
      <p:bldP spid="25" grpId="0" animBg="1"/>
      <p:bldP spid="27" grpId="0" animBg="1"/>
      <p:bldP spid="29" grpId="0" animBg="1"/>
      <p:bldP spid="30" grpId="0" animBg="1"/>
      <p:bldP spid="31" grpId="0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Application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 Set Control</a:t>
            </a:r>
            <a:endParaRPr lang="en-US" dirty="0"/>
          </a:p>
          <a:p>
            <a:pPr lvl="1"/>
            <a:r>
              <a:rPr lang="en-US" dirty="0" smtClean="0"/>
              <a:t>Read/Write replica set control</a:t>
            </a:r>
          </a:p>
          <a:p>
            <a:pPr lvl="1"/>
            <a:r>
              <a:rPr lang="en-US" dirty="0" smtClean="0"/>
              <a:t>63% throughput increase</a:t>
            </a:r>
          </a:p>
          <a:p>
            <a:r>
              <a:rPr lang="en-US" dirty="0" smtClean="0"/>
              <a:t>File Cache Control</a:t>
            </a:r>
          </a:p>
          <a:p>
            <a:pPr lvl="1"/>
            <a:r>
              <a:rPr lang="en-US" dirty="0" smtClean="0"/>
              <a:t>Cache disaggregation, isolation, and customization</a:t>
            </a:r>
          </a:p>
          <a:p>
            <a:pPr lvl="1"/>
            <a:r>
              <a:rPr lang="en-US" dirty="0" smtClean="0"/>
              <a:t>57% overall system throughput increase</a:t>
            </a:r>
          </a:p>
          <a:p>
            <a:r>
              <a:rPr lang="en-US" dirty="0"/>
              <a:t>Tail Latency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Fine-grained IO load balancing</a:t>
            </a:r>
          </a:p>
          <a:p>
            <a:pPr lvl="1"/>
            <a:r>
              <a:rPr lang="en-US" dirty="0" smtClean="0"/>
              <a:t>2 orders of magnitude latency improvements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Please see paper for more details!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17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8135757" y="4590167"/>
            <a:ext cx="3805416" cy="403016"/>
            <a:chOff x="8153502" y="4606489"/>
            <a:chExt cx="3805416" cy="403016"/>
          </a:xfrm>
        </p:grpSpPr>
        <p:grpSp>
          <p:nvGrpSpPr>
            <p:cNvPr id="10" name="Group 9"/>
            <p:cNvGrpSpPr/>
            <p:nvPr/>
          </p:nvGrpSpPr>
          <p:grpSpPr>
            <a:xfrm>
              <a:off x="8153502" y="4606715"/>
              <a:ext cx="1374963" cy="402790"/>
              <a:chOff x="2130238" y="1862769"/>
              <a:chExt cx="1374963" cy="40279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130238" y="1865449"/>
                <a:ext cx="1667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330389" y="1862769"/>
                <a:ext cx="1748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2489200" y="2089568"/>
                <a:ext cx="6731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10647465" y="4606489"/>
              <a:ext cx="1311453" cy="403016"/>
              <a:chOff x="4624201" y="1862543"/>
              <a:chExt cx="1311453" cy="403016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4624201" y="1862543"/>
                <a:ext cx="1795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5729092" y="1865449"/>
                <a:ext cx="20656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</a:rPr>
                  <a:t>Y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4919476" y="2089568"/>
                <a:ext cx="6731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ight Arrow 17"/>
            <p:cNvSpPr/>
            <p:nvPr/>
          </p:nvSpPr>
          <p:spPr>
            <a:xfrm>
              <a:off x="9777722" y="4685595"/>
              <a:ext cx="620486" cy="311218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101122" y="3087972"/>
            <a:ext cx="3857796" cy="870717"/>
            <a:chOff x="8101122" y="2894519"/>
            <a:chExt cx="3857796" cy="870717"/>
          </a:xfrm>
        </p:grpSpPr>
        <p:sp>
          <p:nvSpPr>
            <p:cNvPr id="34" name="Right Arrow 33"/>
            <p:cNvSpPr/>
            <p:nvPr/>
          </p:nvSpPr>
          <p:spPr>
            <a:xfrm>
              <a:off x="9728222" y="3202548"/>
              <a:ext cx="620486" cy="311218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101122" y="2894519"/>
              <a:ext cx="1365151" cy="870717"/>
              <a:chOff x="2127358" y="3166966"/>
              <a:chExt cx="1365151" cy="870717"/>
            </a:xfrm>
          </p:grpSpPr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2130238" y="3166966"/>
                <a:ext cx="1795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3308163" y="3424141"/>
                <a:ext cx="1843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Rectangle 50"/>
              <p:cNvSpPr>
                <a:spLocks noChangeArrowheads="1"/>
              </p:cNvSpPr>
              <p:nvPr/>
            </p:nvSpPr>
            <p:spPr bwMode="auto">
              <a:xfrm>
                <a:off x="2127358" y="3637573"/>
                <a:ext cx="1186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2472690" y="3427131"/>
                <a:ext cx="673100" cy="160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V="1">
                <a:off x="2470536" y="3725705"/>
                <a:ext cx="673100" cy="160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10597965" y="2894519"/>
              <a:ext cx="1360953" cy="870717"/>
              <a:chOff x="4624201" y="3166966"/>
              <a:chExt cx="1360953" cy="870717"/>
            </a:xfrm>
          </p:grpSpPr>
          <p:sp>
            <p:nvSpPr>
              <p:cNvPr id="42" name="Rectangle 31"/>
              <p:cNvSpPr>
                <a:spLocks noChangeArrowheads="1"/>
              </p:cNvSpPr>
              <p:nvPr/>
            </p:nvSpPr>
            <p:spPr bwMode="auto">
              <a:xfrm>
                <a:off x="5203668" y="3428682"/>
                <a:ext cx="30296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W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43" name="Rectangle 41"/>
              <p:cNvSpPr>
                <a:spLocks noChangeArrowheads="1"/>
              </p:cNvSpPr>
              <p:nvPr/>
            </p:nvSpPr>
            <p:spPr bwMode="auto">
              <a:xfrm>
                <a:off x="5800808" y="3424679"/>
                <a:ext cx="1843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4" name="Rectangle 54"/>
              <p:cNvSpPr>
                <a:spLocks noChangeArrowheads="1"/>
              </p:cNvSpPr>
              <p:nvPr/>
            </p:nvSpPr>
            <p:spPr bwMode="auto">
              <a:xfrm>
                <a:off x="4629962" y="3166966"/>
                <a:ext cx="1795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5" name="Rectangle 55"/>
              <p:cNvSpPr>
                <a:spLocks noChangeArrowheads="1"/>
              </p:cNvSpPr>
              <p:nvPr/>
            </p:nvSpPr>
            <p:spPr bwMode="auto">
              <a:xfrm>
                <a:off x="4624201" y="3637573"/>
                <a:ext cx="1186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4878290" y="3431000"/>
                <a:ext cx="278296" cy="1461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V="1">
                <a:off x="4878290" y="3712767"/>
                <a:ext cx="278296" cy="1461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endCxn id="43" idx="1"/>
              </p:cNvCxnSpPr>
              <p:nvPr/>
            </p:nvCxnSpPr>
            <p:spPr>
              <a:xfrm>
                <a:off x="5556431" y="3624196"/>
                <a:ext cx="244377" cy="5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8091421" y="1656389"/>
            <a:ext cx="3859411" cy="1019235"/>
            <a:chOff x="8091421" y="1529389"/>
            <a:chExt cx="3859411" cy="1019235"/>
          </a:xfrm>
        </p:grpSpPr>
        <p:sp>
          <p:nvSpPr>
            <p:cNvPr id="49" name="Right Arrow 48"/>
            <p:cNvSpPr/>
            <p:nvPr/>
          </p:nvSpPr>
          <p:spPr>
            <a:xfrm>
              <a:off x="9716896" y="1858063"/>
              <a:ext cx="620486" cy="311218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8091421" y="1569216"/>
              <a:ext cx="1351186" cy="852787"/>
              <a:chOff x="2130236" y="4636749"/>
              <a:chExt cx="1351186" cy="852787"/>
            </a:xfrm>
          </p:grpSpPr>
          <p:sp>
            <p:nvSpPr>
              <p:cNvPr id="51" name="Rectangle 59"/>
              <p:cNvSpPr>
                <a:spLocks noChangeArrowheads="1"/>
              </p:cNvSpPr>
              <p:nvPr/>
            </p:nvSpPr>
            <p:spPr bwMode="auto">
              <a:xfrm>
                <a:off x="2136588" y="4636749"/>
                <a:ext cx="1795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2" name="Rectangle 60"/>
              <p:cNvSpPr>
                <a:spLocks noChangeArrowheads="1"/>
              </p:cNvSpPr>
              <p:nvPr/>
            </p:nvSpPr>
            <p:spPr bwMode="auto">
              <a:xfrm>
                <a:off x="3297076" y="4889371"/>
                <a:ext cx="1843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/>
            </p:nvSpPr>
            <p:spPr bwMode="auto">
              <a:xfrm>
                <a:off x="2130236" y="5089426"/>
                <a:ext cx="1186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2472690" y="4880333"/>
                <a:ext cx="673100" cy="160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V="1">
                <a:off x="2470536" y="5178907"/>
                <a:ext cx="673100" cy="1603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10585386" y="1529389"/>
              <a:ext cx="1365446" cy="1019235"/>
              <a:chOff x="4624201" y="4596922"/>
              <a:chExt cx="1365446" cy="1019235"/>
            </a:xfrm>
          </p:grpSpPr>
          <p:sp>
            <p:nvSpPr>
              <p:cNvPr id="57" name="Rectangle 17"/>
              <p:cNvSpPr>
                <a:spLocks noChangeArrowheads="1"/>
              </p:cNvSpPr>
              <p:nvPr/>
            </p:nvSpPr>
            <p:spPr bwMode="auto">
              <a:xfrm>
                <a:off x="5816413" y="4916009"/>
                <a:ext cx="17312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</a:rPr>
                  <a:t>Y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</a:endParaRPr>
              </a:p>
            </p:txBody>
          </p:sp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5824351" y="5216047"/>
                <a:ext cx="1586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</a:rPr>
                  <a:t>Z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5805301" y="4596922"/>
                <a:ext cx="1843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</a:rPr>
                  <a:t>X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60" name="Rectangle 68"/>
              <p:cNvSpPr>
                <a:spLocks noChangeArrowheads="1"/>
              </p:cNvSpPr>
              <p:nvPr/>
            </p:nvSpPr>
            <p:spPr bwMode="auto">
              <a:xfrm>
                <a:off x="4624201" y="4636749"/>
                <a:ext cx="17953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p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61" name="Rectangle 69"/>
              <p:cNvSpPr>
                <a:spLocks noChangeArrowheads="1"/>
              </p:cNvSpPr>
              <p:nvPr/>
            </p:nvSpPr>
            <p:spPr bwMode="auto">
              <a:xfrm>
                <a:off x="4624201" y="5083759"/>
                <a:ext cx="11862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</a:t>
                </a:r>
                <a:endPara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62" name="Straight Arrow Connector 61"/>
              <p:cNvCxnSpPr/>
              <p:nvPr/>
            </p:nvCxnSpPr>
            <p:spPr>
              <a:xfrm>
                <a:off x="4989326" y="5089844"/>
                <a:ext cx="6731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V="1">
                <a:off x="5000438" y="4817724"/>
                <a:ext cx="673100" cy="2701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4997264" y="5089844"/>
                <a:ext cx="673100" cy="2701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Arc 64"/>
              <p:cNvSpPr/>
              <p:nvPr/>
            </p:nvSpPr>
            <p:spPr>
              <a:xfrm rot="2700000">
                <a:off x="4680668" y="4696720"/>
                <a:ext cx="673539" cy="692559"/>
              </a:xfrm>
              <a:prstGeom prst="arc">
                <a:avLst/>
              </a:prstGeom>
              <a:ln w="38100"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335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88" y="1510766"/>
            <a:ext cx="11752730" cy="5337709"/>
          </a:xfrm>
        </p:spPr>
        <p:txBody>
          <a:bodyPr/>
          <a:lstStyle/>
          <a:p>
            <a:r>
              <a:rPr lang="en-US" dirty="0" smtClean="0"/>
              <a:t>Exchange servers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Temporarily forward IOs from loaded volumes onto less loaded volumes</a:t>
            </a:r>
          </a:p>
          <a:p>
            <a:pPr lvl="1"/>
            <a:r>
              <a:rPr lang="en-US" dirty="0" smtClean="0"/>
              <a:t>Maintain strong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1" y="2001181"/>
            <a:ext cx="5193954" cy="347565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086824" y="1407550"/>
            <a:ext cx="1762864" cy="84278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Storage Server</a:t>
            </a:r>
          </a:p>
          <a:p>
            <a:pPr algn="ctr"/>
            <a:r>
              <a:rPr lang="en-US" sz="3500" dirty="0" err="1" smtClean="0"/>
              <a:t>S</a:t>
            </a:r>
            <a:r>
              <a:rPr lang="en-US" sz="3500" baseline="-25000" dirty="0" err="1" smtClean="0"/>
              <a:t>max</a:t>
            </a:r>
            <a:endParaRPr lang="en-US" sz="350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45975" y="5026989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VM</a:t>
            </a:r>
            <a:r>
              <a:rPr lang="en-US" sz="2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35065" y="2419331"/>
            <a:ext cx="5597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!!!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89785" y="5139730"/>
            <a:ext cx="405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…</a:t>
            </a:r>
            <a:endParaRPr lang="en-US" sz="2500" dirty="0"/>
          </a:p>
        </p:txBody>
      </p:sp>
      <p:sp>
        <p:nvSpPr>
          <p:cNvPr id="33" name="Rectangle 32"/>
          <p:cNvSpPr/>
          <p:nvPr/>
        </p:nvSpPr>
        <p:spPr>
          <a:xfrm>
            <a:off x="9506384" y="1407550"/>
            <a:ext cx="1762864" cy="84278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Storage Server</a:t>
            </a:r>
          </a:p>
          <a:p>
            <a:pPr algn="ctr"/>
            <a:r>
              <a:rPr lang="en-US" sz="3500" dirty="0" err="1" smtClean="0"/>
              <a:t>S</a:t>
            </a:r>
            <a:r>
              <a:rPr lang="en-US" sz="3500" baseline="-25000" dirty="0" err="1" smtClean="0"/>
              <a:t>min</a:t>
            </a:r>
            <a:endParaRPr lang="en-US" sz="3500" baseline="-25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598346" y="5026989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VM</a:t>
            </a:r>
            <a:r>
              <a:rPr lang="en-US" sz="2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042561" y="5026988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VM</a:t>
            </a:r>
            <a:r>
              <a:rPr lang="en-US" sz="2200" baseline="-25000" dirty="0" err="1">
                <a:solidFill>
                  <a:schemeClr val="tx1"/>
                </a:solidFill>
              </a:rPr>
              <a:t>n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444214" y="4874447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94917" y="4874447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45088" y="48744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45088" y="4872922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997459" y="4872922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441674" y="48744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45087" y="48744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997458" y="48744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441673" y="4874447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845086" y="48744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894834" y="2255033"/>
            <a:ext cx="146843" cy="914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314184" y="2250191"/>
            <a:ext cx="146843" cy="914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963584" y="1356501"/>
            <a:ext cx="4504267" cy="4209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09023 -0.25833 L -0.09023 -0.38079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-190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16667E-7 7.40741E-7 L 0.00378 -0.26019 L 0.00378 -0.3581 " pathEditMode="relative" rAng="0" ptsTypes="AAA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79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26 -0.00069 L -0.20885 -0.25995 L -0.20885 -0.33611 " pathEditMode="relative" rAng="0" ptsTypes="AAA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0" y="-167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13 -0.00069 L 0.00456 -0.26111 L 0.00456 -0.31458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-156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3 -7.40741E-7 L -0.09036 -0.26134 L -0.09036 -0.29236 " pathEditMode="relative" rAng="0" ptsTypes="AAA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-1463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13 -7.40741E-7 L -0.20885 -0.25995 L -0.20885 -0.27153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6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69 L 0.2026 -0.26111 L 0.2026 -0.38264 " pathEditMode="relative" rAng="0" ptsTypes="AAA">
                                      <p:cBhvr>
                                        <p:cTn id="33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-1909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6.25E-7 -0.00069 L -0.01055 -0.26227 L -0.01055 -0.36111 " pathEditMode="relative" rAng="0" ptsTypes="AAA">
                                      <p:cBhvr>
                                        <p:cTn id="3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" y="-1803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39 -0.00069 L 0.1082 -0.26296 L 0.1082 -0.33912 " pathEditMode="relative" rAng="0" ptsTypes="AAA">
                                      <p:cBhvr>
                                        <p:cTn id="3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-1692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0.00069 L 0.2026 -0.26458 L 0.2026 -0.31852 " pathEditMode="relative" rAng="0" ptsTypes="AAA">
                                      <p:cBhvr>
                                        <p:cTn id="39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-1590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Latency Control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storage server: </a:t>
            </a:r>
          </a:p>
          <a:p>
            <a:pPr lvl="1"/>
            <a:r>
              <a:rPr lang="en-US" dirty="0" err="1" smtClean="0"/>
              <a:t>Avg</a:t>
            </a:r>
            <a:r>
              <a:rPr lang="en-US" baseline="-25000" dirty="0" err="1" smtClean="0"/>
              <a:t>hour</a:t>
            </a:r>
            <a:r>
              <a:rPr lang="en-US" dirty="0" smtClean="0"/>
              <a:t>: exponential moving average – last hour</a:t>
            </a:r>
          </a:p>
          <a:p>
            <a:pPr lvl="1"/>
            <a:r>
              <a:rPr lang="en-US" dirty="0" err="1" smtClean="0"/>
              <a:t>Avg</a:t>
            </a:r>
            <a:r>
              <a:rPr lang="en-US" baseline="-25000" dirty="0" err="1" smtClean="0"/>
              <a:t>min</a:t>
            </a:r>
            <a:r>
              <a:rPr lang="en-US" dirty="0" smtClean="0"/>
              <a:t>: sliding window average – last minute</a:t>
            </a:r>
          </a:p>
          <a:p>
            <a:r>
              <a:rPr lang="en-US" dirty="0" smtClean="0"/>
              <a:t>Temporarily forward IO if: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9606" y="3131221"/>
            <a:ext cx="3025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Avg</a:t>
            </a:r>
            <a:r>
              <a:rPr lang="en-US" sz="3200" baseline="-25000" dirty="0" err="1"/>
              <a:t>min</a:t>
            </a:r>
            <a:r>
              <a:rPr lang="en-US" sz="3000" dirty="0" smtClean="0"/>
              <a:t> &gt; ⍺</a:t>
            </a:r>
            <a:r>
              <a:rPr lang="en-US" sz="3200" dirty="0"/>
              <a:t> </a:t>
            </a:r>
            <a:r>
              <a:rPr lang="en-US" sz="3200" dirty="0" err="1"/>
              <a:t>Avg</a:t>
            </a:r>
            <a:r>
              <a:rPr lang="en-US" sz="3200" baseline="-25000" dirty="0" err="1"/>
              <a:t>hour</a:t>
            </a:r>
            <a:endParaRPr lang="en-US" sz="3000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9691958" y="6191179"/>
            <a:ext cx="775796" cy="3815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VM</a:t>
            </a:r>
            <a:r>
              <a:rPr lang="en-US" baseline="-25000" dirty="0" err="1" smtClean="0">
                <a:solidFill>
                  <a:schemeClr val="tx1"/>
                </a:solidFill>
              </a:rPr>
              <a:t>max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01483" y="4271323"/>
            <a:ext cx="730126" cy="3981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S</a:t>
            </a:r>
            <a:r>
              <a:rPr lang="en-US" sz="2500" baseline="-25000" dirty="0" err="1" smtClean="0"/>
              <a:t>max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8" idx="0"/>
            <a:endCxn id="19" idx="2"/>
          </p:cNvCxnSpPr>
          <p:nvPr/>
        </p:nvCxnSpPr>
        <p:spPr>
          <a:xfrm flipH="1" flipV="1">
            <a:off x="9466546" y="4669466"/>
            <a:ext cx="613310" cy="15217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595" y="4682192"/>
            <a:ext cx="413652" cy="45300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0135747" y="4271323"/>
            <a:ext cx="730126" cy="39814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S</a:t>
            </a:r>
            <a:r>
              <a:rPr lang="en-US" sz="2500" baseline="-25000" dirty="0" err="1" smtClean="0"/>
              <a:t>min</a:t>
            </a:r>
            <a:endParaRPr lang="en-US" sz="2500" baseline="-25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3" idx="3"/>
            <a:endCxn id="26" idx="2"/>
          </p:cNvCxnSpPr>
          <p:nvPr/>
        </p:nvCxnSpPr>
        <p:spPr>
          <a:xfrm flipV="1">
            <a:off x="9712247" y="4669466"/>
            <a:ext cx="788563" cy="2392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97280" y="4908695"/>
            <a:ext cx="5795369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 smtClean="0">
                <a:sym typeface="Wingdings" panose="05000000000000000000" pitchFamily="2" charset="2"/>
              </a:rPr>
              <a:t>(&lt;</a:t>
            </a:r>
            <a:r>
              <a:rPr lang="en-US" dirty="0">
                <a:sym typeface="Wingdings" panose="05000000000000000000" pitchFamily="2" charset="2"/>
              </a:rPr>
              <a:t>*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>
                <a:sym typeface="Wingdings" panose="05000000000000000000" pitchFamily="2" charset="2"/>
              </a:rPr>
              <a:t>w, //</a:t>
            </a:r>
            <a:r>
              <a:rPr lang="en-US" dirty="0" err="1" smtClean="0">
                <a:sym typeface="Wingdings" panose="05000000000000000000" pitchFamily="2" charset="2"/>
              </a:rPr>
              <a:t>S</a:t>
            </a:r>
            <a:r>
              <a:rPr lang="en-US" baseline="-25000" dirty="0" err="1" smtClean="0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VHD</a:t>
            </a:r>
            <a:r>
              <a:rPr lang="en-US" baseline="-25000" dirty="0" err="1" smtClean="0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&gt;,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b="1" dirty="0">
                <a:sym typeface="Wingdings" panose="05000000000000000000" pitchFamily="2" charset="2"/>
              </a:rPr>
              <a:t>F</a:t>
            </a:r>
            <a:r>
              <a:rPr lang="en-US" dirty="0">
                <a:sym typeface="Wingdings" panose="05000000000000000000" pitchFamily="2" charset="2"/>
              </a:rPr>
              <a:t>(); return &lt;IO, //</a:t>
            </a:r>
            <a:r>
              <a:rPr lang="en-US" dirty="0" err="1" smtClean="0">
                <a:sym typeface="Wingdings" panose="05000000000000000000" pitchFamily="2" charset="2"/>
              </a:rPr>
              <a:t>S</a:t>
            </a:r>
            <a:r>
              <a:rPr lang="en-US" baseline="-25000" dirty="0" err="1" smtClean="0">
                <a:sym typeface="Wingdings" panose="05000000000000000000" pitchFamily="2" charset="2"/>
              </a:rPr>
              <a:t>min</a:t>
            </a:r>
            <a:r>
              <a:rPr lang="en-US" dirty="0" smtClean="0">
                <a:sym typeface="Wingdings" panose="05000000000000000000" pitchFamily="2" charset="2"/>
              </a:rPr>
              <a:t>/T&gt;))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Insert</a:t>
            </a:r>
            <a:r>
              <a:rPr lang="en-US" dirty="0" smtClean="0">
                <a:sym typeface="Wingdings" panose="05000000000000000000" pitchFamily="2" charset="2"/>
              </a:rPr>
              <a:t>(&lt;*, </a:t>
            </a:r>
            <a:r>
              <a:rPr lang="en-US" dirty="0">
                <a:sym typeface="Wingdings" panose="05000000000000000000" pitchFamily="2" charset="2"/>
              </a:rPr>
              <a:t>r, </a:t>
            </a:r>
            <a:r>
              <a:rPr lang="en-US" dirty="0" smtClean="0">
                <a:sym typeface="Wingdings" panose="05000000000000000000" pitchFamily="2" charset="2"/>
              </a:rPr>
              <a:t>//</a:t>
            </a:r>
            <a:r>
              <a:rPr lang="en-US" dirty="0" err="1">
                <a:sym typeface="Wingdings" panose="05000000000000000000" pitchFamily="2" charset="2"/>
              </a:rPr>
              <a:t>S</a:t>
            </a:r>
            <a:r>
              <a:rPr lang="en-US" baseline="-25000" dirty="0" err="1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VHD</a:t>
            </a:r>
            <a:r>
              <a:rPr lang="en-US" baseline="-25000" dirty="0" err="1" smtClean="0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&gt;, </a:t>
            </a:r>
            <a:r>
              <a:rPr lang="en-US" dirty="0">
                <a:sym typeface="Wingdings" panose="05000000000000000000" pitchFamily="2" charset="2"/>
              </a:rPr>
              <a:t>(return &lt;IO, //</a:t>
            </a:r>
            <a:r>
              <a:rPr lang="en-US" dirty="0" err="1" smtClean="0">
                <a:sym typeface="Wingdings" panose="05000000000000000000" pitchFamily="2" charset="2"/>
              </a:rPr>
              <a:t>S</a:t>
            </a:r>
            <a:r>
              <a:rPr lang="en-US" baseline="-25000" dirty="0" err="1" smtClean="0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VHD</a:t>
            </a:r>
            <a:r>
              <a:rPr lang="en-US" baseline="-25000" dirty="0" err="1">
                <a:sym typeface="Wingdings" panose="05000000000000000000" pitchFamily="2" charset="2"/>
              </a:rPr>
              <a:t>max</a:t>
            </a:r>
            <a:r>
              <a:rPr lang="en-US" dirty="0" smtClean="0">
                <a:sym typeface="Wingdings" panose="05000000000000000000" pitchFamily="2" charset="2"/>
              </a:rPr>
              <a:t>&gt;))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cxnSp>
        <p:nvCxnSpPr>
          <p:cNvPr id="44" name="Straight Arrow Connector 43"/>
          <p:cNvCxnSpPr>
            <a:endCxn id="23" idx="2"/>
          </p:cNvCxnSpPr>
          <p:nvPr/>
        </p:nvCxnSpPr>
        <p:spPr>
          <a:xfrm flipH="1" flipV="1">
            <a:off x="9505421" y="5135198"/>
            <a:ext cx="568793" cy="10559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88172" y="4549352"/>
            <a:ext cx="145623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err="1" smtClean="0"/>
              <a:t>sSwitch</a:t>
            </a:r>
            <a:r>
              <a:rPr lang="en-US" sz="23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endParaRPr lang="en-US" sz="2300" dirty="0"/>
          </a:p>
          <a:p>
            <a:endParaRPr lang="en-US" sz="2300" dirty="0"/>
          </a:p>
        </p:txBody>
      </p:sp>
      <p:cxnSp>
        <p:nvCxnSpPr>
          <p:cNvPr id="56" name="Straight Connector 55"/>
          <p:cNvCxnSpPr>
            <a:stCxn id="3" idx="1"/>
            <a:endCxn id="3" idx="3"/>
          </p:cNvCxnSpPr>
          <p:nvPr/>
        </p:nvCxnSpPr>
        <p:spPr>
          <a:xfrm>
            <a:off x="206188" y="4052621"/>
            <a:ext cx="117527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557176" y="4991099"/>
            <a:ext cx="484724" cy="38735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3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19" grpId="0" animBg="1"/>
      <p:bldP spid="26" grpId="0" animBg="1"/>
      <p:bldP spid="43" grpId="0"/>
      <p:bldP spid="52" grpId="0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Center IO Stack Today</a:t>
            </a:r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765" y="4750226"/>
            <a:ext cx="445971" cy="446537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3367465" y="4575081"/>
            <a:ext cx="0" cy="138562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628572" y="4603498"/>
            <a:ext cx="1978534" cy="341299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393815" y="5204602"/>
            <a:ext cx="462479" cy="38836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6264" y="6358670"/>
            <a:ext cx="500336" cy="47060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217" y="6371747"/>
            <a:ext cx="500336" cy="4706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2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2942" y="2222122"/>
            <a:ext cx="1521575" cy="9888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504" y="2538271"/>
            <a:ext cx="1466095" cy="63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051" y="2905345"/>
            <a:ext cx="1407329" cy="218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Data/Cache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8111" y="2183404"/>
            <a:ext cx="110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Container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2942" y="3240643"/>
            <a:ext cx="1521575" cy="13092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32585" y="3492400"/>
            <a:ext cx="1442507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Page 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8660" y="318612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760" y="3761811"/>
            <a:ext cx="1439332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Network FS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5760" y="4029017"/>
            <a:ext cx="1439332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Encryption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7423" y="4297140"/>
            <a:ext cx="1447669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46610" y="1615966"/>
            <a:ext cx="1414742" cy="208097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997760" y="1921761"/>
            <a:ext cx="1333090" cy="63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966692" y="1901105"/>
            <a:ext cx="124502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094393" y="2261464"/>
            <a:ext cx="1145464" cy="218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Data/Cache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46610" y="1572574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43301" y="3728847"/>
            <a:ext cx="2889527" cy="81913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932682" y="3659685"/>
            <a:ext cx="12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Hypervisor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78549" y="3983857"/>
            <a:ext cx="280787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Network File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18086" y="1357868"/>
            <a:ext cx="1414742" cy="234033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469236" y="1663662"/>
            <a:ext cx="1333090" cy="63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438168" y="1643006"/>
            <a:ext cx="124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565869" y="2003365"/>
            <a:ext cx="1145464" cy="218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Data/Cache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18086" y="1314475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95202" y="5136320"/>
            <a:ext cx="1603092" cy="12223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135999" y="5073403"/>
            <a:ext cx="154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Storage 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011004" y="2597104"/>
            <a:ext cx="1315609" cy="10586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244776" y="5404117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70958" y="2542589"/>
            <a:ext cx="107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Guest 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048330" y="3127306"/>
            <a:ext cx="1243938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046567" y="3384480"/>
            <a:ext cx="1245701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63485" y="2352901"/>
            <a:ext cx="1315609" cy="130928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504983" y="2869903"/>
            <a:ext cx="1243938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Page 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23439" y="2298386"/>
            <a:ext cx="107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Guest 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00811" y="3127306"/>
            <a:ext cx="1243938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499048" y="3394277"/>
            <a:ext cx="1245701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72973" y="4271789"/>
            <a:ext cx="280787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Driver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9684" y="2517628"/>
            <a:ext cx="12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973138" y="3482152"/>
            <a:ext cx="1521575" cy="10658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012781" y="3733908"/>
            <a:ext cx="1442507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Page 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928856" y="342763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15956" y="4003319"/>
            <a:ext cx="1439332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Network FS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019143" y="4272730"/>
            <a:ext cx="1432957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498895" y="2611987"/>
            <a:ext cx="1243938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Virus Scanner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973138" y="2463708"/>
            <a:ext cx="1521575" cy="9888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000700" y="2779857"/>
            <a:ext cx="1466095" cy="63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033247" y="3146931"/>
            <a:ext cx="1407329" cy="218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Data/Cache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909413" y="2436108"/>
            <a:ext cx="110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Container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979880" y="2759214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KV Store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2046567" y="2862981"/>
            <a:ext cx="1243938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Page 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244773" y="5640645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Deduplication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244774" y="5881051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244774" y="6120963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3405" y="6363963"/>
            <a:ext cx="500336" cy="470609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6358" y="6377040"/>
            <a:ext cx="500336" cy="470609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3902343" y="5141613"/>
            <a:ext cx="1603092" cy="12223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843140" y="5078696"/>
            <a:ext cx="154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Storage 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951234" y="5402559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Cache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950630" y="5640113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Deduplication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951234" y="5883113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950631" y="6120963"/>
            <a:ext cx="1499825" cy="21690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Scheduler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35999" y="4600782"/>
            <a:ext cx="1978534" cy="341299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2844016" y="5202173"/>
            <a:ext cx="462479" cy="38836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6735078" y="1360162"/>
            <a:ext cx="5456922" cy="53377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IO stack is statically configured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For example: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Adaptive replication protocol?</a:t>
            </a:r>
            <a:endParaRPr lang="en-US" sz="2250" dirty="0" smtClean="0">
              <a:sym typeface="Wingdings" panose="05000000000000000000" pitchFamily="2" charset="2"/>
            </a:endParaRPr>
          </a:p>
          <a:p>
            <a:pPr lvl="1"/>
            <a:r>
              <a:rPr lang="en-US" sz="2250" dirty="0" smtClean="0">
                <a:sym typeface="Wingdings" panose="05000000000000000000" pitchFamily="2" charset="2"/>
              </a:rPr>
              <a:t>Dynamic processing of selected IOs?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Dynamic IO path changes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1213" y="5465699"/>
            <a:ext cx="5171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u="sng" dirty="0" smtClean="0"/>
              <a:t>What if we </a:t>
            </a:r>
            <a:r>
              <a:rPr lang="en-US" sz="2700" u="sng" dirty="0"/>
              <a:t>could </a:t>
            </a:r>
            <a:r>
              <a:rPr lang="en-US" sz="2700" u="sng" dirty="0" smtClean="0"/>
              <a:t>programmatically </a:t>
            </a:r>
          </a:p>
          <a:p>
            <a:pPr algn="ctr"/>
            <a:r>
              <a:rPr lang="en-US" sz="2700" u="sng" dirty="0" smtClean="0"/>
              <a:t>control the path of IOs at runtime?</a:t>
            </a:r>
            <a:endParaRPr lang="en-US" sz="2700" u="sng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495504" y="3546902"/>
            <a:ext cx="38250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495504" y="3932356"/>
            <a:ext cx="42375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014492" y="4912771"/>
            <a:ext cx="37392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8" grpId="0" animBg="1"/>
      <p:bldP spid="10" grpId="0" animBg="1"/>
      <p:bldP spid="43" grpId="0"/>
      <p:bldP spid="44" grpId="0" animBg="1"/>
      <p:bldP spid="45" grpId="0" animBg="1"/>
      <p:bldP spid="48" grpId="0"/>
      <p:bldP spid="49" grpId="0" animBg="1"/>
      <p:bldP spid="51" grpId="0" animBg="1"/>
      <p:bldP spid="52" grpId="0" animBg="1"/>
      <p:bldP spid="53" grpId="0" animBg="1"/>
      <p:bldP spid="55" grpId="0" animBg="1"/>
      <p:bldP spid="57" grpId="0"/>
      <p:bldP spid="59" grpId="0" animBg="1"/>
      <p:bldP spid="60" grpId="0"/>
      <p:bldP spid="61" grpId="0" animBg="1"/>
      <p:bldP spid="63" grpId="0"/>
      <p:bldP spid="64" grpId="0" animBg="1"/>
      <p:bldP spid="67" grpId="0" animBg="1"/>
      <p:bldP spid="68" grpId="0" animBg="1"/>
      <p:bldP spid="69" grpId="0"/>
      <p:bldP spid="73" grpId="0" animBg="1"/>
      <p:bldP spid="74" grpId="0"/>
      <p:bldP spid="76" grpId="0" animBg="1"/>
      <p:bldP spid="77" grpId="0"/>
      <p:bldP spid="78" grpId="0" animBg="1"/>
      <p:bldP spid="83" grpId="0" animBg="1"/>
      <p:bldP spid="84" grpId="0"/>
      <p:bldP spid="85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 animBg="1"/>
      <p:bldP spid="93" grpId="0" animBg="1"/>
      <p:bldP spid="98" grpId="0"/>
      <p:bldP spid="71" grpId="0" animBg="1"/>
      <p:bldP spid="86" grpId="0" animBg="1"/>
      <p:bldP spid="94" grpId="0"/>
      <p:bldP spid="95" grpId="0" animBg="1"/>
      <p:bldP spid="97" grpId="0" animBg="1"/>
      <p:bldP spid="109" grpId="0" animBg="1"/>
      <p:bldP spid="112" grpId="0" animBg="1"/>
      <p:bldP spid="113" grpId="0" animBg="1"/>
      <p:bldP spid="114" grpId="0" animBg="1"/>
      <p:bldP spid="115" grpId="0"/>
      <p:bldP spid="116" grpId="0"/>
      <p:bldP spid="117" grpId="0" animBg="1"/>
      <p:bldP spid="118" grpId="0" animBg="1"/>
      <p:bldP spid="119" grpId="0" animBg="1"/>
      <p:bldP spid="120" grpId="0" animBg="1"/>
      <p:bldP spid="131" grpId="0" animBg="1"/>
      <p:bldP spid="132" grpId="0"/>
      <p:bldP spid="133" grpId="0" animBg="1"/>
      <p:bldP spid="134" grpId="0" animBg="1"/>
      <p:bldP spid="135" grpId="0" animBg="1"/>
      <p:bldP spid="13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Latency Control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Orders of magnitude latency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624" y="1935309"/>
            <a:ext cx="5293858" cy="36687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15530" y="1547995"/>
            <a:ext cx="2777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Max Volume Latency</a:t>
            </a:r>
            <a:endParaRPr lang="en-US" sz="2400" dirty="0"/>
          </a:p>
        </p:txBody>
      </p:sp>
      <p:sp>
        <p:nvSpPr>
          <p:cNvPr id="8" name="Freeform 7"/>
          <p:cNvSpPr/>
          <p:nvPr/>
        </p:nvSpPr>
        <p:spPr>
          <a:xfrm>
            <a:off x="5305425" y="2295613"/>
            <a:ext cx="2962275" cy="2652712"/>
          </a:xfrm>
          <a:custGeom>
            <a:avLst/>
            <a:gdLst>
              <a:gd name="connsiteX0" fmla="*/ 0 w 2962275"/>
              <a:gd name="connsiteY0" fmla="*/ 2652712 h 2652712"/>
              <a:gd name="connsiteX1" fmla="*/ 638175 w 2962275"/>
              <a:gd name="connsiteY1" fmla="*/ 2652712 h 2652712"/>
              <a:gd name="connsiteX2" fmla="*/ 2743200 w 2962275"/>
              <a:gd name="connsiteY2" fmla="*/ 1595437 h 2652712"/>
              <a:gd name="connsiteX3" fmla="*/ 2919413 w 2962275"/>
              <a:gd name="connsiteY3" fmla="*/ 785812 h 2652712"/>
              <a:gd name="connsiteX4" fmla="*/ 2962275 w 2962275"/>
              <a:gd name="connsiteY4" fmla="*/ 0 h 2652712"/>
              <a:gd name="connsiteX5" fmla="*/ 2752725 w 2962275"/>
              <a:gd name="connsiteY5" fmla="*/ 0 h 2652712"/>
              <a:gd name="connsiteX6" fmla="*/ 595313 w 2962275"/>
              <a:gd name="connsiteY6" fmla="*/ 2143125 h 2652712"/>
              <a:gd name="connsiteX7" fmla="*/ 247650 w 2962275"/>
              <a:gd name="connsiteY7" fmla="*/ 2533650 h 2652712"/>
              <a:gd name="connsiteX8" fmla="*/ 0 w 2962275"/>
              <a:gd name="connsiteY8" fmla="*/ 2652712 h 265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2275" h="2652712">
                <a:moveTo>
                  <a:pt x="0" y="2652712"/>
                </a:moveTo>
                <a:lnTo>
                  <a:pt x="638175" y="2652712"/>
                </a:lnTo>
                <a:lnTo>
                  <a:pt x="2743200" y="1595437"/>
                </a:lnTo>
                <a:lnTo>
                  <a:pt x="2919413" y="785812"/>
                </a:lnTo>
                <a:lnTo>
                  <a:pt x="2962275" y="0"/>
                </a:lnTo>
                <a:lnTo>
                  <a:pt x="2752725" y="0"/>
                </a:lnTo>
                <a:lnTo>
                  <a:pt x="595313" y="2143125"/>
                </a:lnTo>
                <a:lnTo>
                  <a:pt x="247650" y="2533650"/>
                </a:lnTo>
                <a:lnTo>
                  <a:pt x="0" y="26527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01784" y="2293495"/>
            <a:ext cx="2413416" cy="2668249"/>
          </a:xfrm>
          <a:custGeom>
            <a:avLst/>
            <a:gdLst>
              <a:gd name="connsiteX0" fmla="*/ 0 w 2413416"/>
              <a:gd name="connsiteY0" fmla="*/ 2668249 h 2668249"/>
              <a:gd name="connsiteX1" fmla="*/ 0 w 2413416"/>
              <a:gd name="connsiteY1" fmla="*/ 0 h 2668249"/>
              <a:gd name="connsiteX2" fmla="*/ 2413416 w 2413416"/>
              <a:gd name="connsiteY2" fmla="*/ 14990 h 2668249"/>
              <a:gd name="connsiteX3" fmla="*/ 2413416 w 2413416"/>
              <a:gd name="connsiteY3" fmla="*/ 239843 h 2668249"/>
              <a:gd name="connsiteX4" fmla="*/ 1918741 w 2413416"/>
              <a:gd name="connsiteY4" fmla="*/ 329784 h 2668249"/>
              <a:gd name="connsiteX5" fmla="*/ 1543986 w 2413416"/>
              <a:gd name="connsiteY5" fmla="*/ 539646 h 2668249"/>
              <a:gd name="connsiteX6" fmla="*/ 1214203 w 2413416"/>
              <a:gd name="connsiteY6" fmla="*/ 1124262 h 2668249"/>
              <a:gd name="connsiteX7" fmla="*/ 1064301 w 2413416"/>
              <a:gd name="connsiteY7" fmla="*/ 1633928 h 2668249"/>
              <a:gd name="connsiteX8" fmla="*/ 899409 w 2413416"/>
              <a:gd name="connsiteY8" fmla="*/ 2263515 h 2668249"/>
              <a:gd name="connsiteX9" fmla="*/ 749508 w 2413416"/>
              <a:gd name="connsiteY9" fmla="*/ 2593298 h 2668249"/>
              <a:gd name="connsiteX10" fmla="*/ 524655 w 2413416"/>
              <a:gd name="connsiteY10" fmla="*/ 2668249 h 2668249"/>
              <a:gd name="connsiteX11" fmla="*/ 0 w 2413416"/>
              <a:gd name="connsiteY11" fmla="*/ 2668249 h 266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3416" h="2668249">
                <a:moveTo>
                  <a:pt x="0" y="2668249"/>
                </a:moveTo>
                <a:lnTo>
                  <a:pt x="0" y="0"/>
                </a:lnTo>
                <a:lnTo>
                  <a:pt x="2413416" y="14990"/>
                </a:lnTo>
                <a:lnTo>
                  <a:pt x="2413416" y="239843"/>
                </a:lnTo>
                <a:lnTo>
                  <a:pt x="1918741" y="329784"/>
                </a:lnTo>
                <a:lnTo>
                  <a:pt x="1543986" y="539646"/>
                </a:lnTo>
                <a:lnTo>
                  <a:pt x="1214203" y="1124262"/>
                </a:lnTo>
                <a:lnTo>
                  <a:pt x="1064301" y="1633928"/>
                </a:lnTo>
                <a:lnTo>
                  <a:pt x="899409" y="2263515"/>
                </a:lnTo>
                <a:lnTo>
                  <a:pt x="749508" y="2593298"/>
                </a:lnTo>
                <a:lnTo>
                  <a:pt x="524655" y="2668249"/>
                </a:lnTo>
                <a:lnTo>
                  <a:pt x="0" y="266824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482353" y="3702424"/>
            <a:ext cx="3523129" cy="1272988"/>
            <a:chOff x="4482353" y="3702424"/>
            <a:chExt cx="3523129" cy="127298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482353" y="3702424"/>
              <a:ext cx="352312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005482" y="3711388"/>
              <a:ext cx="0" cy="1264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482353" y="2698377"/>
            <a:ext cx="1837765" cy="2277035"/>
            <a:chOff x="4482353" y="2698377"/>
            <a:chExt cx="1837765" cy="227703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482353" y="2698377"/>
              <a:ext cx="18377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11153" y="2698377"/>
              <a:ext cx="8965" cy="22770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6626061" y="4240521"/>
            <a:ext cx="1396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50%</a:t>
            </a:r>
          </a:p>
          <a:p>
            <a:pPr algn="ctr"/>
            <a:r>
              <a:rPr lang="en-US" dirty="0" smtClean="0"/>
              <a:t>&gt; 20 seconds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8612" y="2706131"/>
            <a:ext cx="1739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0%</a:t>
            </a:r>
          </a:p>
          <a:p>
            <a:pPr algn="ctr"/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n-US" dirty="0" err="1" smtClean="0"/>
              <a:t>miliseconds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if we could programmatically control the path of IOs at runtime?</a:t>
            </a:r>
            <a:endParaRPr lang="en-US" dirty="0" smtClean="0"/>
          </a:p>
          <a:p>
            <a:r>
              <a:rPr lang="en-US" dirty="0" smtClean="0"/>
              <a:t>Hypothesis: storage functionality via a programmable routing primitive</a:t>
            </a:r>
            <a:endParaRPr lang="en-US" dirty="0"/>
          </a:p>
          <a:p>
            <a:r>
              <a:rPr lang="en-US" dirty="0" smtClean="0"/>
              <a:t>Challenges: </a:t>
            </a:r>
          </a:p>
          <a:p>
            <a:pPr lvl="1"/>
            <a:r>
              <a:rPr lang="en-US" dirty="0" smtClean="0"/>
              <a:t>IO </a:t>
            </a:r>
            <a:r>
              <a:rPr lang="en-US" dirty="0" err="1" smtClean="0"/>
              <a:t>statefulness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ata/metadata consistency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onsistent rule updates</a:t>
            </a:r>
          </a:p>
          <a:p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Replica set control</a:t>
            </a:r>
          </a:p>
          <a:p>
            <a:pPr lvl="1"/>
            <a:r>
              <a:rPr lang="en-US" dirty="0" smtClean="0"/>
              <a:t>File cache control</a:t>
            </a:r>
          </a:p>
          <a:p>
            <a:pPr lvl="1"/>
            <a:r>
              <a:rPr lang="en-US" dirty="0" smtClean="0"/>
              <a:t>Tail latency control</a:t>
            </a:r>
          </a:p>
          <a:p>
            <a:pPr lvl="1"/>
            <a:endParaRPr lang="en-US" dirty="0"/>
          </a:p>
          <a:p>
            <a:r>
              <a:rPr lang="en-US" dirty="0" smtClean="0"/>
              <a:t>Please read our paper for more details!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6307" y="1440873"/>
            <a:ext cx="13724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/>
              <a:t>?</a:t>
            </a:r>
            <a:endParaRPr lang="en-US" sz="20000" dirty="0"/>
          </a:p>
        </p:txBody>
      </p:sp>
      <p:sp>
        <p:nvSpPr>
          <p:cNvPr id="7" name="TextBox 6"/>
          <p:cNvSpPr txBox="1"/>
          <p:nvPr/>
        </p:nvSpPr>
        <p:spPr>
          <a:xfrm>
            <a:off x="3074357" y="4725134"/>
            <a:ext cx="60163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/>
              <a:t>Questions?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4134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sRoute</a:t>
            </a:r>
            <a:r>
              <a:rPr lang="en-US" dirty="0" smtClean="0"/>
              <a:t>: Treating the Storage Stack Like 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873" y="1383766"/>
            <a:ext cx="7554739" cy="53377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Programmability + control</a:t>
            </a:r>
          </a:p>
          <a:p>
            <a:pPr lvl="1"/>
            <a:r>
              <a:rPr lang="en-US" dirty="0" smtClean="0"/>
              <a:t>Software-Defined Networking (SDN)</a:t>
            </a:r>
          </a:p>
          <a:p>
            <a:pPr lvl="1"/>
            <a:r>
              <a:rPr lang="en-US" dirty="0" smtClean="0"/>
              <a:t>Software-Defined Storage</a:t>
            </a:r>
          </a:p>
          <a:p>
            <a:endParaRPr lang="en-US" dirty="0" smtClean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IO path changes at the core of much storage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Storage functionality via a programmable routing primitive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IO Routing: </a:t>
            </a:r>
            <a:r>
              <a:rPr lang="en-US" i="1" dirty="0" smtClean="0">
                <a:sym typeface="Wingdings" panose="05000000000000000000" pitchFamily="2" charset="2"/>
              </a:rPr>
              <a:t>ability to dynamically control path and destination of Reads/Writes at runtime</a:t>
            </a:r>
          </a:p>
          <a:p>
            <a:endParaRPr lang="en-US" i="1" dirty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807" y="2706420"/>
            <a:ext cx="1971221" cy="218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4195" y="4890820"/>
            <a:ext cx="21004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/>
              <a:t>Storage Switch</a:t>
            </a:r>
          </a:p>
          <a:p>
            <a:pPr algn="ctr"/>
            <a:r>
              <a:rPr lang="en-US" sz="2500" dirty="0" smtClean="0"/>
              <a:t>(</a:t>
            </a:r>
            <a:r>
              <a:rPr lang="en-US" sz="2500" dirty="0" err="1" smtClean="0"/>
              <a:t>sSwitch</a:t>
            </a:r>
            <a:r>
              <a:rPr lang="en-US" sz="25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811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E.g. Tail Latency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6532" y="1819376"/>
            <a:ext cx="1762864" cy="84278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Storage Server</a:t>
            </a:r>
          </a:p>
          <a:p>
            <a:pPr algn="ctr"/>
            <a:r>
              <a:rPr lang="en-US" sz="3500" dirty="0" smtClean="0"/>
              <a:t>S</a:t>
            </a:r>
            <a:r>
              <a:rPr lang="en-US" sz="3500" baseline="-25000" dirty="0" smtClean="0"/>
              <a:t>1</a:t>
            </a:r>
            <a:endParaRPr lang="en-US" sz="35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5683" y="5438815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VM</a:t>
            </a:r>
            <a:r>
              <a:rPr lang="en-US" sz="22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54773" y="2831157"/>
            <a:ext cx="5597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!!!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09493" y="5551556"/>
            <a:ext cx="405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…</a:t>
            </a:r>
            <a:endParaRPr lang="en-US" sz="2500" dirty="0"/>
          </a:p>
        </p:txBody>
      </p:sp>
      <p:sp>
        <p:nvSpPr>
          <p:cNvPr id="29" name="Rectangle 28"/>
          <p:cNvSpPr/>
          <p:nvPr/>
        </p:nvSpPr>
        <p:spPr>
          <a:xfrm>
            <a:off x="9126092" y="1819376"/>
            <a:ext cx="1762864" cy="84278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Storage Server</a:t>
            </a:r>
          </a:p>
          <a:p>
            <a:pPr algn="ctr"/>
            <a:r>
              <a:rPr lang="en-US" sz="3500" dirty="0" smtClean="0"/>
              <a:t>S</a:t>
            </a:r>
            <a:r>
              <a:rPr lang="en-US" sz="3500" baseline="-25000" dirty="0"/>
              <a:t>2</a:t>
            </a:r>
            <a:endParaRPr lang="en-US" sz="3500" baseline="-25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18054" y="5438815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VM</a:t>
            </a:r>
            <a:r>
              <a:rPr lang="en-US" sz="2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662269" y="5438814"/>
            <a:ext cx="950768" cy="5065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VM</a:t>
            </a:r>
            <a:r>
              <a:rPr lang="en-US" sz="2200" baseline="-25000" dirty="0" err="1">
                <a:solidFill>
                  <a:schemeClr val="tx1"/>
                </a:solidFill>
              </a:rPr>
              <a:t>n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063922" y="5286273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614625" y="5286273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464796" y="5286274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464796" y="52847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617167" y="5284748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061382" y="5286274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464795" y="5286274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617166" y="5286274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061381" y="5286273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464794" y="5286274"/>
            <a:ext cx="152541" cy="1525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562076" y="3101451"/>
            <a:ext cx="6400385" cy="2175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Storage traffic is </a:t>
            </a:r>
            <a:r>
              <a:rPr lang="en-US" dirty="0" err="1" smtClean="0"/>
              <a:t>stateful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(in contrast to networks)</a:t>
            </a:r>
          </a:p>
          <a:p>
            <a:r>
              <a:rPr lang="en-US" dirty="0" smtClean="0"/>
              <a:t>Maintain file system semantics</a:t>
            </a:r>
          </a:p>
          <a:p>
            <a:r>
              <a:rPr lang="en-US" dirty="0" smtClean="0"/>
              <a:t>Consistent system-wide configuration updates</a:t>
            </a:r>
          </a:p>
          <a:p>
            <a:r>
              <a:rPr lang="en-US" dirty="0" smtClean="0"/>
              <a:t>Data + metadata consistency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6188" y="2416643"/>
            <a:ext cx="37794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IO Routing Challenges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7514542" y="2666859"/>
            <a:ext cx="146843" cy="914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33892" y="2662017"/>
            <a:ext cx="146843" cy="914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7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09023 -0.25833 L -0.09023 -0.38078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-190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16667E-7 -2.96296E-6 L 0.00378 -0.26018 L 0.00378 -0.3581 " pathEditMode="relative" rAng="0" ptsTypes="AAA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791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026 -0.00069 L -0.20885 -0.25995 L -0.20885 -0.33611 " pathEditMode="relative" ptsTypes="A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13 -0.00069 L 0.00456 -0.26111 L 0.00456 -0.31458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-15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3 -4.44444E-6 L -0.09036 -0.26134 L -0.09036 -0.29236 " pathEditMode="relative" rAng="0" ptsTypes="AAA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8" y="-146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13 -4.44444E-6 L -0.20885 -0.25995 L -0.20885 -0.27152 " pathEditMode="relative" ptsTypes="AAA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69 L 0.2026 -0.26111 L 0.2026 -0.38263 " pathEditMode="relative" rAng="0" ptsTypes="AAA">
                                      <p:cBhvr>
                                        <p:cTn id="23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-1909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6.25E-7 -0.00069 L -0.01055 -0.26226 L -0.01055 -0.36111 " pathEditMode="relative" rAng="0" ptsTypes="AAA">
                                      <p:cBhvr>
                                        <p:cTn id="25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" y="-1803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39 -0.00069 L 0.1082 -0.26296 L 0.1082 -0.33912 " pathEditMode="relative" rAng="0" ptsTypes="AAA">
                                      <p:cBhvr>
                                        <p:cTn id="27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-1692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0.00069 L 0.2026 -0.26458 L 0.2026 -0.31851 " pathEditMode="relative" rAng="0" ptsTypes="AAA">
                                      <p:cBhvr>
                                        <p:cTn id="29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0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3" grpId="0" animBg="1"/>
      <p:bldP spid="47" grpId="0" animBg="1"/>
      <p:bldP spid="51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Routing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88" y="6139010"/>
            <a:ext cx="11696700" cy="529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50" u="sng" dirty="0" smtClean="0"/>
              <a:t>Implement/enhance storage functionality by using a common programmable routing primitive</a:t>
            </a:r>
            <a:endParaRPr lang="en-US" sz="2350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79502" y="2884272"/>
            <a:ext cx="108389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9502" y="4474117"/>
            <a:ext cx="108389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587188" y="2032136"/>
            <a:ext cx="1370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Endpoint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1782576" y="2032136"/>
            <a:ext cx="2651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585601" y="3533678"/>
            <a:ext cx="14620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Waypoint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1873063" y="3533678"/>
            <a:ext cx="263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587188" y="4870819"/>
            <a:ext cx="11064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Scatter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1522226" y="4870819"/>
            <a:ext cx="2635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130238" y="1989769"/>
            <a:ext cx="1374963" cy="402790"/>
            <a:chOff x="2130238" y="1862769"/>
            <a:chExt cx="1374963" cy="402790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130238" y="1865449"/>
              <a:ext cx="1667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3330389" y="1862769"/>
              <a:ext cx="1748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2489200" y="2089568"/>
              <a:ext cx="6731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4624201" y="1989543"/>
            <a:ext cx="1311453" cy="403016"/>
            <a:chOff x="4624201" y="1862543"/>
            <a:chExt cx="1311453" cy="403016"/>
          </a:xfrm>
        </p:grpSpPr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624201" y="1862543"/>
              <a:ext cx="179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5729092" y="1865449"/>
              <a:ext cx="20656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Y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4919476" y="2089568"/>
              <a:ext cx="6731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ight Arrow 95"/>
          <p:cNvSpPr/>
          <p:nvPr/>
        </p:nvSpPr>
        <p:spPr>
          <a:xfrm>
            <a:off x="3754458" y="2068649"/>
            <a:ext cx="620486" cy="311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ight Arrow 96"/>
          <p:cNvSpPr/>
          <p:nvPr/>
        </p:nvSpPr>
        <p:spPr>
          <a:xfrm>
            <a:off x="3754458" y="3601995"/>
            <a:ext cx="620486" cy="311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3755711" y="5052596"/>
            <a:ext cx="620486" cy="311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127358" y="3293966"/>
            <a:ext cx="1365151" cy="870717"/>
            <a:chOff x="2127358" y="3166966"/>
            <a:chExt cx="1365151" cy="870717"/>
          </a:xfrm>
        </p:grpSpPr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2130238" y="3166966"/>
              <a:ext cx="179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35"/>
            <p:cNvSpPr>
              <a:spLocks noChangeArrowheads="1"/>
            </p:cNvSpPr>
            <p:nvPr/>
          </p:nvSpPr>
          <p:spPr bwMode="auto">
            <a:xfrm>
              <a:off x="3308163" y="3424141"/>
              <a:ext cx="1843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60" name="Rectangle 50"/>
            <p:cNvSpPr>
              <a:spLocks noChangeArrowheads="1"/>
            </p:cNvSpPr>
            <p:nvPr/>
          </p:nvSpPr>
          <p:spPr bwMode="auto">
            <a:xfrm>
              <a:off x="2127358" y="3637573"/>
              <a:ext cx="118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2472690" y="3427131"/>
              <a:ext cx="673100" cy="160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2470536" y="3725705"/>
              <a:ext cx="673100" cy="160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4624201" y="3293966"/>
            <a:ext cx="1360953" cy="870717"/>
            <a:chOff x="4624201" y="3166966"/>
            <a:chExt cx="1360953" cy="870717"/>
          </a:xfrm>
        </p:grpSpPr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5203668" y="3428682"/>
              <a:ext cx="3029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W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5800808" y="3424679"/>
              <a:ext cx="1843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64" name="Rectangle 54"/>
            <p:cNvSpPr>
              <a:spLocks noChangeArrowheads="1"/>
            </p:cNvSpPr>
            <p:nvPr/>
          </p:nvSpPr>
          <p:spPr bwMode="auto">
            <a:xfrm>
              <a:off x="4629962" y="3166966"/>
              <a:ext cx="179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5" name="Rectangle 55"/>
            <p:cNvSpPr>
              <a:spLocks noChangeArrowheads="1"/>
            </p:cNvSpPr>
            <p:nvPr/>
          </p:nvSpPr>
          <p:spPr bwMode="auto">
            <a:xfrm>
              <a:off x="4624201" y="3637573"/>
              <a:ext cx="118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>
              <a:off x="4878290" y="3431000"/>
              <a:ext cx="278296" cy="1461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4878290" y="3712767"/>
              <a:ext cx="278296" cy="1461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endCxn id="51" idx="1"/>
            </p:cNvCxnSpPr>
            <p:nvPr/>
          </p:nvCxnSpPr>
          <p:spPr>
            <a:xfrm>
              <a:off x="5556431" y="3624196"/>
              <a:ext cx="244377" cy="5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130236" y="4763749"/>
            <a:ext cx="1351186" cy="852787"/>
            <a:chOff x="2130236" y="4636749"/>
            <a:chExt cx="1351186" cy="852787"/>
          </a:xfrm>
        </p:grpSpPr>
        <p:sp>
          <p:nvSpPr>
            <p:cNvPr id="69" name="Rectangle 59"/>
            <p:cNvSpPr>
              <a:spLocks noChangeArrowheads="1"/>
            </p:cNvSpPr>
            <p:nvPr/>
          </p:nvSpPr>
          <p:spPr bwMode="auto">
            <a:xfrm>
              <a:off x="2136588" y="4636749"/>
              <a:ext cx="179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0" name="Rectangle 60"/>
            <p:cNvSpPr>
              <a:spLocks noChangeArrowheads="1"/>
            </p:cNvSpPr>
            <p:nvPr/>
          </p:nvSpPr>
          <p:spPr bwMode="auto">
            <a:xfrm>
              <a:off x="3297076" y="4889371"/>
              <a:ext cx="1843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2130236" y="5089426"/>
              <a:ext cx="118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>
              <a:off x="2472690" y="4880333"/>
              <a:ext cx="673100" cy="160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2470536" y="5178907"/>
              <a:ext cx="673100" cy="1603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624201" y="4723922"/>
            <a:ext cx="1365446" cy="1019235"/>
            <a:chOff x="4624201" y="4596922"/>
            <a:chExt cx="1365446" cy="1019235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5816413" y="4916009"/>
              <a:ext cx="1731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Y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5824351" y="5216047"/>
              <a:ext cx="1586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Z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  <p:sp>
          <p:nvSpPr>
            <p:cNvPr id="32" name="Rectangle 22"/>
            <p:cNvSpPr>
              <a:spLocks noChangeArrowheads="1"/>
            </p:cNvSpPr>
            <p:nvPr/>
          </p:nvSpPr>
          <p:spPr bwMode="auto">
            <a:xfrm>
              <a:off x="5805301" y="4596922"/>
              <a:ext cx="1843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78" name="Rectangle 68"/>
            <p:cNvSpPr>
              <a:spLocks noChangeArrowheads="1"/>
            </p:cNvSpPr>
            <p:nvPr/>
          </p:nvSpPr>
          <p:spPr bwMode="auto">
            <a:xfrm>
              <a:off x="4624201" y="4636749"/>
              <a:ext cx="1795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9" name="Rectangle 69"/>
            <p:cNvSpPr>
              <a:spLocks noChangeArrowheads="1"/>
            </p:cNvSpPr>
            <p:nvPr/>
          </p:nvSpPr>
          <p:spPr bwMode="auto">
            <a:xfrm>
              <a:off x="4624201" y="5083759"/>
              <a:ext cx="118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4989326" y="5089844"/>
              <a:ext cx="6731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000438" y="4817724"/>
              <a:ext cx="673100" cy="2701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4997264" y="5089844"/>
              <a:ext cx="673100" cy="2701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Arc 119"/>
            <p:cNvSpPr/>
            <p:nvPr/>
          </p:nvSpPr>
          <p:spPr>
            <a:xfrm rot="2700000">
              <a:off x="4680668" y="4696720"/>
              <a:ext cx="673539" cy="692559"/>
            </a:xfrm>
            <a:prstGeom prst="arc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402286" y="1629281"/>
            <a:ext cx="26144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Tail latency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Copy-on-write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File versioning</a:t>
            </a:r>
            <a:endParaRPr lang="en-US" sz="2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402286" y="3117753"/>
            <a:ext cx="31660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Specialized 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Caching guarantees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Deadline policies</a:t>
            </a:r>
            <a:endParaRPr lang="en-US" sz="2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402286" y="4689066"/>
            <a:ext cx="29347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Maximize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Minimize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Logging/debugging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/>
      <p:bldP spid="43" grpId="0"/>
      <p:bldP spid="80" grpId="0"/>
      <p:bldP spid="81" grpId="0"/>
      <p:bldP spid="82" grpId="0"/>
      <p:bldP spid="83" grpId="0"/>
      <p:bldP spid="96" grpId="0" animBg="1"/>
      <p:bldP spid="97" grpId="0" animBg="1"/>
      <p:bldP spid="98" grpId="0" animBg="1"/>
      <p:bldP spid="124" grpId="0"/>
      <p:bldP spid="125" grpId="0"/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sRoute</a:t>
            </a:r>
            <a:r>
              <a:rPr lang="en-US" dirty="0" smtClean="0"/>
              <a:t> 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513" y="2357337"/>
            <a:ext cx="2581800" cy="3999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082" y="1803339"/>
            <a:ext cx="11986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Today: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05" y="3045787"/>
            <a:ext cx="4946400" cy="2777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sRoute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3077" y="1683198"/>
            <a:ext cx="13593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sRoute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234" y="5358435"/>
            <a:ext cx="6259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b="1" dirty="0" smtClean="0"/>
          </a:p>
          <a:p>
            <a:pPr lvl="1"/>
            <a:endParaRPr lang="en-US" sz="2800" b="1" dirty="0"/>
          </a:p>
          <a:p>
            <a:endParaRPr lang="en-US" sz="2800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881613" y="1363573"/>
            <a:ext cx="6217460" cy="5337709"/>
          </a:xfrm>
        </p:spPr>
        <p:txBody>
          <a:bodyPr>
            <a:normAutofit/>
          </a:bodyPr>
          <a:lstStyle/>
          <a:p>
            <a:r>
              <a:rPr lang="en-US" dirty="0" smtClean="0"/>
              <a:t>Specialized stages</a:t>
            </a:r>
          </a:p>
          <a:p>
            <a:pPr lvl="1"/>
            <a:r>
              <a:rPr lang="en-US" dirty="0" smtClean="0"/>
              <a:t>Can perform operations on IOs</a:t>
            </a:r>
          </a:p>
          <a:p>
            <a:endParaRPr lang="en-US" dirty="0" smtClean="0"/>
          </a:p>
          <a:p>
            <a:pPr marL="457200" indent="-457200">
              <a:lnSpc>
                <a:spcPct val="10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92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05" y="3045787"/>
            <a:ext cx="4946400" cy="2777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984" y="2403773"/>
            <a:ext cx="4946400" cy="3419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sRoute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3077" y="1683198"/>
            <a:ext cx="13593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sRoute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234" y="5358435"/>
            <a:ext cx="6259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b="1" dirty="0" smtClean="0"/>
          </a:p>
          <a:p>
            <a:pPr lvl="1"/>
            <a:endParaRPr lang="en-US" sz="2800" b="1" dirty="0"/>
          </a:p>
          <a:p>
            <a:endParaRPr lang="en-US" sz="2800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881613" y="1363573"/>
            <a:ext cx="6217460" cy="5337709"/>
          </a:xfrm>
        </p:spPr>
        <p:txBody>
          <a:bodyPr>
            <a:normAutofit/>
          </a:bodyPr>
          <a:lstStyle/>
          <a:p>
            <a:r>
              <a:rPr lang="en-US" dirty="0" smtClean="0"/>
              <a:t>Specialized stages</a:t>
            </a:r>
          </a:p>
          <a:p>
            <a:pPr lvl="1"/>
            <a:r>
              <a:rPr lang="en-US" dirty="0" smtClean="0"/>
              <a:t>Can perform operations on IOs</a:t>
            </a:r>
          </a:p>
          <a:p>
            <a:endParaRPr lang="en-US" dirty="0" smtClean="0"/>
          </a:p>
          <a:p>
            <a:r>
              <a:rPr lang="en-US" dirty="0" err="1" smtClean="0"/>
              <a:t>sSwitches</a:t>
            </a:r>
            <a:endParaRPr lang="en-US" dirty="0" smtClean="0"/>
          </a:p>
          <a:p>
            <a:pPr lvl="1"/>
            <a:r>
              <a:rPr lang="en-US" dirty="0" smtClean="0"/>
              <a:t>Programmable</a:t>
            </a:r>
          </a:p>
          <a:p>
            <a:pPr lvl="1"/>
            <a:r>
              <a:rPr lang="en-US" dirty="0" smtClean="0"/>
              <a:t>Forward IOs according to routing rules </a:t>
            </a:r>
          </a:p>
          <a:p>
            <a:endParaRPr lang="en-US" dirty="0"/>
          </a:p>
          <a:p>
            <a:pPr marL="457200" indent="-457200">
              <a:lnSpc>
                <a:spcPct val="10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76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05" y="3045787"/>
            <a:ext cx="4946400" cy="2777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984" y="2403773"/>
            <a:ext cx="4946400" cy="3419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sRoute</a:t>
            </a:r>
            <a:r>
              <a:rPr lang="en-US" dirty="0" smtClean="0"/>
              <a:t> Design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005" y="2403773"/>
            <a:ext cx="4945379" cy="36940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3077" y="1683198"/>
            <a:ext cx="13593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sRoute</a:t>
            </a:r>
            <a:r>
              <a:rPr lang="en-US" sz="3000" dirty="0" smtClean="0"/>
              <a:t>: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0A7F-4832-3F4E-AC54-EA167AB96586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6234" y="5358435"/>
            <a:ext cx="6259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b="1" dirty="0" smtClean="0"/>
          </a:p>
          <a:p>
            <a:pPr lvl="1"/>
            <a:endParaRPr lang="en-US" sz="2800" b="1" dirty="0"/>
          </a:p>
          <a:p>
            <a:endParaRPr lang="en-US" sz="2800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881613" y="1363573"/>
            <a:ext cx="6217460" cy="5337709"/>
          </a:xfrm>
        </p:spPr>
        <p:txBody>
          <a:bodyPr>
            <a:normAutofit/>
          </a:bodyPr>
          <a:lstStyle/>
          <a:p>
            <a:r>
              <a:rPr lang="en-US" dirty="0" smtClean="0"/>
              <a:t>Specialized stages</a:t>
            </a:r>
          </a:p>
          <a:p>
            <a:pPr lvl="1"/>
            <a:r>
              <a:rPr lang="en-US" dirty="0" smtClean="0"/>
              <a:t>Can perform operations on IOs</a:t>
            </a:r>
          </a:p>
          <a:p>
            <a:r>
              <a:rPr lang="en-US" dirty="0" err="1" smtClean="0"/>
              <a:t>sSwitches</a:t>
            </a:r>
            <a:endParaRPr lang="en-US" dirty="0" smtClean="0"/>
          </a:p>
          <a:p>
            <a:pPr lvl="1"/>
            <a:r>
              <a:rPr lang="en-US" dirty="0" smtClean="0"/>
              <a:t>Programmable</a:t>
            </a:r>
          </a:p>
          <a:p>
            <a:pPr lvl="1"/>
            <a:r>
              <a:rPr lang="en-US" dirty="0" smtClean="0"/>
              <a:t>Forward IOs according to routing rules </a:t>
            </a:r>
          </a:p>
          <a:p>
            <a:r>
              <a:rPr lang="en-US" dirty="0" smtClean="0"/>
              <a:t>Controller</a:t>
            </a:r>
          </a:p>
          <a:p>
            <a:pPr lvl="1" indent="-457200">
              <a:lnSpc>
                <a:spcPct val="100000"/>
              </a:lnSpc>
            </a:pPr>
            <a:r>
              <a:rPr lang="en-US" dirty="0"/>
              <a:t>Global visibility</a:t>
            </a:r>
          </a:p>
          <a:p>
            <a:pPr lvl="1" indent="-457200">
              <a:lnSpc>
                <a:spcPct val="100000"/>
              </a:lnSpc>
            </a:pPr>
            <a:r>
              <a:rPr lang="en-US" dirty="0" smtClean="0"/>
              <a:t>Configure </a:t>
            </a:r>
            <a:r>
              <a:rPr lang="en-US" dirty="0" err="1"/>
              <a:t>sSwitches</a:t>
            </a:r>
            <a:r>
              <a:rPr lang="en-US" dirty="0"/>
              <a:t> &amp; specialized stages</a:t>
            </a:r>
          </a:p>
          <a:p>
            <a:pPr lvl="1" indent="-457200">
              <a:lnSpc>
                <a:spcPct val="100000"/>
              </a:lnSpc>
            </a:pPr>
            <a:r>
              <a:rPr lang="en-US" dirty="0"/>
              <a:t>Installs forwarding rules</a:t>
            </a:r>
          </a:p>
          <a:p>
            <a:pPr marL="457200" indent="-457200">
              <a:lnSpc>
                <a:spcPct val="100000"/>
              </a:lnSpc>
            </a:pPr>
            <a:r>
              <a:rPr lang="en-US" sz="2600" dirty="0" smtClean="0"/>
              <a:t>End-to-end flow based classification</a:t>
            </a:r>
          </a:p>
          <a:p>
            <a:pPr marL="914400" lvl="1" indent="-457200">
              <a:lnSpc>
                <a:spcPct val="100000"/>
              </a:lnSpc>
            </a:pPr>
            <a:r>
              <a:rPr lang="en-US" sz="2200" dirty="0" smtClean="0"/>
              <a:t>Extends </a:t>
            </a:r>
            <a:r>
              <a:rPr lang="en-US" sz="2200" dirty="0" err="1" smtClean="0"/>
              <a:t>IOFlow</a:t>
            </a:r>
            <a:r>
              <a:rPr lang="en-US" sz="2200" dirty="0"/>
              <a:t> </a:t>
            </a:r>
            <a:r>
              <a:rPr lang="en-US" sz="2200" dirty="0" smtClean="0"/>
              <a:t>[SOSP’13]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59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30687</TotalTime>
  <Words>1049</Words>
  <Application>Microsoft Macintosh PowerPoint</Application>
  <PresentationFormat>Widescreen</PresentationFormat>
  <Paragraphs>440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Calibri Light</vt:lpstr>
      <vt:lpstr>Consolas</vt:lpstr>
      <vt:lpstr>Wingdings</vt:lpstr>
      <vt:lpstr>Arial</vt:lpstr>
      <vt:lpstr>Office Theme</vt:lpstr>
      <vt:lpstr>sRoute: Treating the Storage Stack Like a Network</vt:lpstr>
      <vt:lpstr>The Data Center IO Stack Today</vt:lpstr>
      <vt:lpstr>sRoute: Treating the Storage Stack Like a Network</vt:lpstr>
      <vt:lpstr>E.g. Tail Latency Control</vt:lpstr>
      <vt:lpstr>IO Routing Types</vt:lpstr>
      <vt:lpstr>sRoute Design</vt:lpstr>
      <vt:lpstr>sRoute Design</vt:lpstr>
      <vt:lpstr>sRoute Design</vt:lpstr>
      <vt:lpstr>sRoute Design</vt:lpstr>
      <vt:lpstr>sSwitch Forwarding</vt:lpstr>
      <vt:lpstr>Control Delegates</vt:lpstr>
      <vt:lpstr>Consistent Rule Updates</vt:lpstr>
      <vt:lpstr>Per-IO Consistency</vt:lpstr>
      <vt:lpstr>Per-Flow Consistency</vt:lpstr>
      <vt:lpstr>Per-Flow Consistency</vt:lpstr>
      <vt:lpstr>Per-Flow Consistency</vt:lpstr>
      <vt:lpstr>Control Application Case Studies</vt:lpstr>
      <vt:lpstr>Tail Latency</vt:lpstr>
      <vt:lpstr>Tail Latency Control Application</vt:lpstr>
      <vt:lpstr>Tail Latency Control Results</vt:lpstr>
      <vt:lpstr>Conclusion</vt:lpstr>
      <vt:lpstr>Thank you!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 Stefanovici</dc:creator>
  <cp:lastModifiedBy>Ioan Stefanovici</cp:lastModifiedBy>
  <cp:revision>1449</cp:revision>
  <dcterms:created xsi:type="dcterms:W3CDTF">2016-01-29T16:50:17Z</dcterms:created>
  <dcterms:modified xsi:type="dcterms:W3CDTF">2016-02-25T21:48:09Z</dcterms:modified>
</cp:coreProperties>
</file>