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24"/>
  </p:notesMasterIdLst>
  <p:sldIdLst>
    <p:sldId id="256" r:id="rId2"/>
    <p:sldId id="304" r:id="rId3"/>
    <p:sldId id="259" r:id="rId4"/>
    <p:sldId id="306" r:id="rId5"/>
    <p:sldId id="260" r:id="rId6"/>
    <p:sldId id="275" r:id="rId7"/>
    <p:sldId id="293" r:id="rId8"/>
    <p:sldId id="311" r:id="rId9"/>
    <p:sldId id="312" r:id="rId10"/>
    <p:sldId id="279" r:id="rId11"/>
    <p:sldId id="281" r:id="rId12"/>
    <p:sldId id="282" r:id="rId13"/>
    <p:sldId id="314" r:id="rId14"/>
    <p:sldId id="296" r:id="rId15"/>
    <p:sldId id="298" r:id="rId16"/>
    <p:sldId id="309" r:id="rId17"/>
    <p:sldId id="287" r:id="rId18"/>
    <p:sldId id="284" r:id="rId19"/>
    <p:sldId id="285" r:id="rId20"/>
    <p:sldId id="307" r:id="rId21"/>
    <p:sldId id="301" r:id="rId22"/>
    <p:sldId id="308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72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18" autoAdjust="0"/>
    <p:restoredTop sz="77965" autoAdjust="0"/>
  </p:normalViewPr>
  <p:slideViewPr>
    <p:cSldViewPr snapToGrid="0" snapToObjects="1">
      <p:cViewPr>
        <p:scale>
          <a:sx n="111" d="100"/>
          <a:sy n="111" d="100"/>
        </p:scale>
        <p:origin x="472" y="-1000"/>
      </p:cViewPr>
      <p:guideLst/>
    </p:cSldViewPr>
  </p:slideViewPr>
  <p:notesTextViewPr>
    <p:cViewPr>
      <p:scale>
        <a:sx n="120" d="100"/>
        <a:sy n="12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386A01-1DE7-45BE-8051-BA8589806437}" type="datetimeFigureOut">
              <a:rPr lang="en-US" smtClean="0"/>
              <a:t>2/25/16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014BEC-7E43-4D2A-B43C-CFACB3B84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733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14BEC-7E43-4D2A-B43C-CFACB3B848A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2908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14BEC-7E43-4D2A-B43C-CFACB3B848A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5341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14BEC-7E43-4D2A-B43C-CFACB3B848A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2387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14BEC-7E43-4D2A-B43C-CFACB3B848A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3480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14BEC-7E43-4D2A-B43C-CFACB3B848A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8755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14BEC-7E43-4D2A-B43C-CFACB3B848A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4215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14BEC-7E43-4D2A-B43C-CFACB3B848A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222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14BEC-7E43-4D2A-B43C-CFACB3B848A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3382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14BEC-7E43-4D2A-B43C-CFACB3B848A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1088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14BEC-7E43-4D2A-B43C-CFACB3B848A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8330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14BEC-7E43-4D2A-B43C-CFACB3B848A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69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14BEC-7E43-4D2A-B43C-CFACB3B848A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6651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14BEC-7E43-4D2A-B43C-CFACB3B848A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9387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14BEC-7E43-4D2A-B43C-CFACB3B848A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6181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14BEC-7E43-4D2A-B43C-CFACB3B848A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5919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14BEC-7E43-4D2A-B43C-CFACB3B848A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862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14BEC-7E43-4D2A-B43C-CFACB3B848A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7099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14BEC-7E43-4D2A-B43C-CFACB3B848A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836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14BEC-7E43-4D2A-B43C-CFACB3B848A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8761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14BEC-7E43-4D2A-B43C-CFACB3B848A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893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14BEC-7E43-4D2A-B43C-CFACB3B848A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423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18C07-9E77-4F6D-9D5F-576261D050F0}" type="datetime1">
              <a:rPr lang="en-US" smtClean="0"/>
              <a:t>2/25/16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0A7F-4832-3F4E-AC54-EA167AB96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517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5B088-C3DD-4A21-AEA7-AF492770CBB3}" type="datetime1">
              <a:rPr lang="en-US" smtClean="0"/>
              <a:t>2/25/16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0A7F-4832-3F4E-AC54-EA167AB96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214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D644E-FF0B-4924-9F2F-27D6F92BF63A}" type="datetime1">
              <a:rPr lang="en-US" smtClean="0"/>
              <a:t>2/25/16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0A7F-4832-3F4E-AC54-EA167AB96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740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" y="5"/>
            <a:ext cx="12191999" cy="1261531"/>
          </a:xfrm>
          <a:prstGeom prst="rect">
            <a:avLst/>
          </a:prstGeom>
          <a:solidFill>
            <a:srgbClr val="0072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88" y="122235"/>
            <a:ext cx="11752730" cy="107579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188" y="1383766"/>
            <a:ext cx="11752730" cy="533770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91E7-0CDF-4BE1-906E-8F8C32937630}" type="datetime1">
              <a:rPr lang="en-US" smtClean="0"/>
              <a:t>2/25/16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15718" y="6356350"/>
            <a:ext cx="2743200" cy="365125"/>
          </a:xfrm>
        </p:spPr>
        <p:txBody>
          <a:bodyPr/>
          <a:lstStyle/>
          <a:p>
            <a:fld id="{2F8F0A7F-4832-3F4E-AC54-EA167AB96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447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B92FD-83C6-421F-819F-B1EDB07745B3}" type="datetime1">
              <a:rPr lang="en-US" smtClean="0"/>
              <a:t>2/25/16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0A7F-4832-3F4E-AC54-EA167AB96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701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48D21-F541-47CC-BE73-14B0348CDA06}" type="datetime1">
              <a:rPr lang="en-US" smtClean="0"/>
              <a:t>2/25/16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0A7F-4832-3F4E-AC54-EA167AB96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48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E89F-8D5B-4CC0-8144-20E3FD74B279}" type="datetime1">
              <a:rPr lang="en-US" smtClean="0"/>
              <a:t>2/25/16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0A7F-4832-3F4E-AC54-EA167AB96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71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3ED2-A09E-4718-AE32-F4B849F83A40}" type="datetime1">
              <a:rPr lang="en-US" smtClean="0"/>
              <a:t>2/25/16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0A7F-4832-3F4E-AC54-EA167AB96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709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02F1-D079-4FC0-8EEB-722A635667B1}" type="datetime1">
              <a:rPr lang="en-US" smtClean="0"/>
              <a:t>2/25/16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0A7F-4832-3F4E-AC54-EA167AB96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151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7609-13E9-46CD-BB02-DC44C9308C1C}" type="datetime1">
              <a:rPr lang="en-US" smtClean="0"/>
              <a:t>2/25/16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0A7F-4832-3F4E-AC54-EA167AB96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886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0D2AA-D02D-4FC5-835C-CD10831F318F}" type="datetime1">
              <a:rPr lang="en-US" smtClean="0"/>
              <a:t>2/25/16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0A7F-4832-3F4E-AC54-EA167AB96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516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3DEA1-BBA1-4498-980D-332562960EB0}" type="datetime1">
              <a:rPr lang="en-US" smtClean="0"/>
              <a:t>2/25/16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F0A7F-4832-3F4E-AC54-EA167AB96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338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2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2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4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4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4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2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4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9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4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4" Type="http://schemas.openxmlformats.org/officeDocument/2006/relationships/image" Target="../media/image10.emf"/><Relationship Id="rId5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9794" y="2500836"/>
            <a:ext cx="11702265" cy="873920"/>
          </a:xfrm>
        </p:spPr>
        <p:txBody>
          <a:bodyPr>
            <a:noAutofit/>
          </a:bodyPr>
          <a:lstStyle/>
          <a:p>
            <a:r>
              <a:rPr lang="en-US" sz="4500" dirty="0" err="1">
                <a:solidFill>
                  <a:schemeClr val="bg1"/>
                </a:solidFill>
              </a:rPr>
              <a:t>sRoute</a:t>
            </a:r>
            <a:r>
              <a:rPr lang="en-US" sz="4500" dirty="0">
                <a:solidFill>
                  <a:schemeClr val="bg1"/>
                </a:solidFill>
              </a:rPr>
              <a:t>: Treating the Storage Stack </a:t>
            </a:r>
            <a:r>
              <a:rPr lang="en-US" sz="4500" dirty="0" smtClean="0">
                <a:solidFill>
                  <a:schemeClr val="bg1"/>
                </a:solidFill>
              </a:rPr>
              <a:t>Like </a:t>
            </a:r>
            <a:r>
              <a:rPr lang="en-US" sz="4500" dirty="0">
                <a:solidFill>
                  <a:schemeClr val="bg1"/>
                </a:solidFill>
              </a:rPr>
              <a:t>a Network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18280" y="3708042"/>
            <a:ext cx="38126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err="1">
                <a:solidFill>
                  <a:schemeClr val="bg1"/>
                </a:solidFill>
              </a:rPr>
              <a:t>Ioan</a:t>
            </a:r>
            <a:r>
              <a:rPr lang="en-US" sz="2000" u="sng" dirty="0">
                <a:solidFill>
                  <a:schemeClr val="bg1"/>
                </a:solidFill>
              </a:rPr>
              <a:t> </a:t>
            </a:r>
            <a:r>
              <a:rPr lang="en-US" sz="2000" u="sng" dirty="0" err="1">
                <a:solidFill>
                  <a:schemeClr val="bg1"/>
                </a:solidFill>
              </a:rPr>
              <a:t>Stefanovici</a:t>
            </a:r>
            <a:r>
              <a:rPr lang="en-US" sz="2000" dirty="0">
                <a:solidFill>
                  <a:schemeClr val="bg1"/>
                </a:solidFill>
              </a:rPr>
              <a:t>, Bianca Schroeder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943903" y="3737865"/>
            <a:ext cx="1479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Greg O’Shea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640462" y="5313185"/>
            <a:ext cx="15763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>
                <a:solidFill>
                  <a:schemeClr val="bg1"/>
                </a:solidFill>
              </a:rPr>
              <a:t>Eno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Thereska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1591" y="4098206"/>
            <a:ext cx="2888871" cy="6437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7931" y="4420086"/>
            <a:ext cx="2271389" cy="218912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4213869" y="5642834"/>
            <a:ext cx="2563354" cy="967360"/>
            <a:chOff x="786492" y="5057272"/>
            <a:chExt cx="3665435" cy="1383263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6492" y="5057272"/>
              <a:ext cx="3665435" cy="1383263"/>
            </a:xfrm>
            <a:prstGeom prst="rect">
              <a:avLst/>
            </a:prstGeom>
          </p:spPr>
        </p:pic>
        <p:sp>
          <p:nvSpPr>
            <p:cNvPr id="3" name="Rectangle 2"/>
            <p:cNvSpPr/>
            <p:nvPr/>
          </p:nvSpPr>
          <p:spPr>
            <a:xfrm>
              <a:off x="1330036" y="6022833"/>
              <a:ext cx="2613891" cy="322549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1017" y="5779105"/>
            <a:ext cx="1573228" cy="41395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453818" y="5779105"/>
            <a:ext cx="3593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&amp;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47541" y="6171584"/>
            <a:ext cx="853079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FFFF00"/>
                </a:solidFill>
              </a:rPr>
              <a:t>You may re-use these slides freely, but please cite them appropriately:</a:t>
            </a:r>
          </a:p>
          <a:p>
            <a:r>
              <a:rPr lang="en-GB" sz="1400" dirty="0">
                <a:solidFill>
                  <a:srgbClr val="FFFF00"/>
                </a:solidFill>
              </a:rPr>
              <a:t>“</a:t>
            </a:r>
            <a:r>
              <a:rPr lang="en-GB" sz="1400" dirty="0" err="1">
                <a:solidFill>
                  <a:srgbClr val="FFFF00"/>
                </a:solidFill>
              </a:rPr>
              <a:t>sRoute</a:t>
            </a:r>
            <a:r>
              <a:rPr lang="en-GB" sz="1400" dirty="0">
                <a:solidFill>
                  <a:srgbClr val="FFFF00"/>
                </a:solidFill>
              </a:rPr>
              <a:t>: Treating the Storage Stack Like a Network. </a:t>
            </a:r>
            <a:r>
              <a:rPr lang="en-GB" sz="1400" dirty="0" err="1" smtClean="0">
                <a:solidFill>
                  <a:srgbClr val="FFFF00"/>
                </a:solidFill>
              </a:rPr>
              <a:t>Ioan</a:t>
            </a:r>
            <a:r>
              <a:rPr lang="en-GB" sz="1400" dirty="0" smtClean="0">
                <a:solidFill>
                  <a:srgbClr val="FFFF00"/>
                </a:solidFill>
              </a:rPr>
              <a:t> </a:t>
            </a:r>
            <a:r>
              <a:rPr lang="en-GB" sz="1400" dirty="0" err="1" smtClean="0">
                <a:solidFill>
                  <a:srgbClr val="FFFF00"/>
                </a:solidFill>
              </a:rPr>
              <a:t>Stefanovici</a:t>
            </a:r>
            <a:r>
              <a:rPr lang="en-GB" sz="1400" dirty="0" smtClean="0">
                <a:solidFill>
                  <a:srgbClr val="FFFF00"/>
                </a:solidFill>
              </a:rPr>
              <a:t>, Bianca Schroeder, Greg O'Shea, </a:t>
            </a:r>
            <a:r>
              <a:rPr lang="en-GB" sz="1400" dirty="0" err="1">
                <a:solidFill>
                  <a:srgbClr val="FFFF00"/>
                </a:solidFill>
              </a:rPr>
              <a:t>Eno</a:t>
            </a:r>
            <a:r>
              <a:rPr lang="en-GB" sz="1400" dirty="0">
                <a:solidFill>
                  <a:srgbClr val="FFFF00"/>
                </a:solidFill>
              </a:rPr>
              <a:t> </a:t>
            </a:r>
            <a:r>
              <a:rPr lang="en-GB" sz="1400" dirty="0" err="1" smtClean="0">
                <a:solidFill>
                  <a:srgbClr val="FFFF00"/>
                </a:solidFill>
              </a:rPr>
              <a:t>Thereska</a:t>
            </a:r>
            <a:r>
              <a:rPr lang="en-GB" sz="1400" dirty="0" smtClean="0">
                <a:solidFill>
                  <a:srgbClr val="FFFF00"/>
                </a:solidFill>
              </a:rPr>
              <a:t>.</a:t>
            </a:r>
            <a:endParaRPr lang="en-GB" sz="1400" dirty="0">
              <a:solidFill>
                <a:srgbClr val="FFFF00"/>
              </a:solidFill>
            </a:endParaRPr>
          </a:p>
          <a:p>
            <a:r>
              <a:rPr lang="en-GB" sz="1400" dirty="0" smtClean="0">
                <a:solidFill>
                  <a:srgbClr val="FFFF00"/>
                </a:solidFill>
              </a:rPr>
              <a:t>In FAST’16, Santa Clara, CA, </a:t>
            </a:r>
            <a:r>
              <a:rPr lang="en-GB" sz="1400" dirty="0">
                <a:solidFill>
                  <a:srgbClr val="FFFF00"/>
                </a:solidFill>
              </a:rPr>
              <a:t>USA. </a:t>
            </a:r>
            <a:r>
              <a:rPr lang="en-GB" sz="1400" dirty="0" smtClean="0">
                <a:solidFill>
                  <a:srgbClr val="FFFF00"/>
                </a:solidFill>
              </a:rPr>
              <a:t>Feb 22-25,2016.“</a:t>
            </a:r>
            <a:endParaRPr lang="en-GB" sz="1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24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186368" y="1487069"/>
            <a:ext cx="593843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File:</a:t>
            </a:r>
          </a:p>
          <a:p>
            <a:endParaRPr lang="en-US" sz="2800" dirty="0"/>
          </a:p>
          <a:p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Stage C:</a:t>
            </a:r>
          </a:p>
          <a:p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Controller: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sSwitch</a:t>
            </a:r>
            <a:r>
              <a:rPr lang="en-US" dirty="0" smtClean="0"/>
              <a:t> Forwarding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96015" y="1363573"/>
            <a:ext cx="5695426" cy="5337709"/>
          </a:xfrm>
        </p:spPr>
        <p:txBody>
          <a:bodyPr>
            <a:normAutofit/>
          </a:bodyPr>
          <a:lstStyle/>
          <a:p>
            <a:r>
              <a:rPr lang="en-US" dirty="0" smtClean="0"/>
              <a:t>Routing Rule Matching</a:t>
            </a:r>
          </a:p>
          <a:p>
            <a:pPr marL="0" indent="0" algn="ctr">
              <a:buNone/>
            </a:pPr>
            <a:r>
              <a:rPr lang="en-US" dirty="0" smtClean="0"/>
              <a:t>&lt;IO Header&gt; → return{Destinations}</a:t>
            </a:r>
          </a:p>
          <a:p>
            <a:r>
              <a:rPr lang="en-US" dirty="0" smtClean="0"/>
              <a:t>Implementation Details</a:t>
            </a:r>
          </a:p>
          <a:p>
            <a:pPr lvl="1"/>
            <a:r>
              <a:rPr lang="en-US" dirty="0"/>
              <a:t>K</a:t>
            </a:r>
            <a:r>
              <a:rPr lang="en-US" dirty="0" smtClean="0"/>
              <a:t>ernel-level</a:t>
            </a:r>
          </a:p>
          <a:p>
            <a:pPr lvl="2"/>
            <a:r>
              <a:rPr lang="en-US" dirty="0" smtClean="0"/>
              <a:t>File granularity IO classification</a:t>
            </a:r>
          </a:p>
          <a:p>
            <a:pPr lvl="2"/>
            <a:r>
              <a:rPr lang="en-US" dirty="0" smtClean="0"/>
              <a:t>Forwarding within same server</a:t>
            </a:r>
          </a:p>
          <a:p>
            <a:pPr lvl="1"/>
            <a:r>
              <a:rPr lang="en-US" dirty="0" smtClean="0"/>
              <a:t>User-level</a:t>
            </a:r>
          </a:p>
          <a:p>
            <a:pPr lvl="2"/>
            <a:r>
              <a:rPr lang="en-US" dirty="0" smtClean="0"/>
              <a:t>Sub-file-range classification + forwarding</a:t>
            </a:r>
          </a:p>
          <a:p>
            <a:r>
              <a:rPr lang="en-US" dirty="0" smtClean="0"/>
              <a:t>Routing Address</a:t>
            </a:r>
          </a:p>
          <a:p>
            <a:pPr lvl="1"/>
            <a:r>
              <a:rPr lang="en-US" dirty="0" smtClean="0"/>
              <a:t>File: Remote host + file name</a:t>
            </a:r>
          </a:p>
          <a:p>
            <a:pPr lvl="1"/>
            <a:r>
              <a:rPr lang="en-US" dirty="0" smtClean="0"/>
              <a:t>Stage: </a:t>
            </a:r>
            <a:r>
              <a:rPr lang="en-US" sz="2050" dirty="0" smtClean="0"/>
              <a:t>&lt;device name, driver name, altitude&gt;</a:t>
            </a:r>
          </a:p>
          <a:p>
            <a:pPr lvl="1"/>
            <a:r>
              <a:rPr lang="en-US" dirty="0" smtClean="0"/>
              <a:t>Controller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6134163" y="1360461"/>
            <a:ext cx="0" cy="52843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857255" y="2842938"/>
            <a:ext cx="508128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/>
              <a:t> &lt;VM</a:t>
            </a:r>
            <a:r>
              <a:rPr lang="en-US" sz="2100" baseline="-25000" dirty="0"/>
              <a:t>1</a:t>
            </a:r>
            <a:r>
              <a:rPr lang="en-US" sz="2100" dirty="0"/>
              <a:t>,∗, //S</a:t>
            </a:r>
            <a:r>
              <a:rPr lang="en-US" sz="2100" baseline="-25000" dirty="0"/>
              <a:t>1</a:t>
            </a:r>
            <a:r>
              <a:rPr lang="en-US" sz="2100" dirty="0"/>
              <a:t>/X &gt;→ (return &lt; IO, //S</a:t>
            </a:r>
            <a:r>
              <a:rPr lang="en-US" sz="2100" baseline="-25000" dirty="0"/>
              <a:t>2</a:t>
            </a:r>
            <a:r>
              <a:rPr lang="en-US" sz="2100" dirty="0"/>
              <a:t>/Y &gt;)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61293" y="4615331"/>
            <a:ext cx="463133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/>
              <a:t>&lt;VM</a:t>
            </a:r>
            <a:r>
              <a:rPr lang="en-US" sz="2100" baseline="-25000" dirty="0"/>
              <a:t>1</a:t>
            </a:r>
            <a:r>
              <a:rPr lang="en-US" sz="2100" dirty="0"/>
              <a:t>,∗, //S</a:t>
            </a:r>
            <a:r>
              <a:rPr lang="en-US" sz="2100" baseline="-25000" dirty="0"/>
              <a:t>1</a:t>
            </a:r>
            <a:r>
              <a:rPr lang="en-US" sz="2100" dirty="0"/>
              <a:t>/X &gt;→ (return &lt; IO, //S</a:t>
            </a:r>
            <a:r>
              <a:rPr lang="en-US" sz="2100" baseline="-25000" dirty="0"/>
              <a:t>2</a:t>
            </a:r>
            <a:r>
              <a:rPr lang="en-US" sz="2100" dirty="0"/>
              <a:t>/C &gt;)</a:t>
            </a:r>
          </a:p>
        </p:txBody>
      </p:sp>
      <p:sp>
        <p:nvSpPr>
          <p:cNvPr id="40" name="Rectangle 39"/>
          <p:cNvSpPr/>
          <p:nvPr/>
        </p:nvSpPr>
        <p:spPr>
          <a:xfrm>
            <a:off x="723352" y="6229350"/>
            <a:ext cx="5428858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00" dirty="0"/>
              <a:t>&lt;</a:t>
            </a:r>
            <a:r>
              <a:rPr lang="en-US" sz="2100" dirty="0" smtClean="0"/>
              <a:t>VM</a:t>
            </a:r>
            <a:r>
              <a:rPr lang="en-US" sz="2100" baseline="-25000" dirty="0" smtClean="0"/>
              <a:t>1</a:t>
            </a:r>
            <a:r>
              <a:rPr lang="en-US" sz="2100" dirty="0" smtClean="0"/>
              <a:t>,W,</a:t>
            </a:r>
            <a:r>
              <a:rPr lang="en-US" sz="2100" dirty="0"/>
              <a:t>∗ &gt;→ (return &lt; </a:t>
            </a:r>
            <a:r>
              <a:rPr lang="en-US" sz="2100" dirty="0" err="1"/>
              <a:t>IOHeader</a:t>
            </a:r>
            <a:r>
              <a:rPr lang="en-US" sz="2100" dirty="0"/>
              <a:t>, </a:t>
            </a:r>
            <a:r>
              <a:rPr lang="en-US" sz="2100" dirty="0" smtClean="0"/>
              <a:t>Controller &gt;) </a:t>
            </a:r>
            <a:endParaRPr lang="en-US" sz="2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0A7F-4832-3F4E-AC54-EA167AB96586}" type="slidenum">
              <a:rPr lang="en-US" smtClean="0"/>
              <a:t>10</a:t>
            </a:fld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974205" y="2083917"/>
            <a:ext cx="719352" cy="430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VM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06455" y="1615989"/>
            <a:ext cx="441146" cy="4770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500" dirty="0"/>
              <a:t>S</a:t>
            </a:r>
            <a:r>
              <a:rPr lang="en-US" sz="2500" baseline="-25000" dirty="0"/>
              <a:t>1</a:t>
            </a:r>
            <a:endParaRPr lang="en-US" sz="2500" dirty="0"/>
          </a:p>
        </p:txBody>
      </p:sp>
      <p:sp>
        <p:nvSpPr>
          <p:cNvPr id="29" name="Rectangle 28"/>
          <p:cNvSpPr/>
          <p:nvPr/>
        </p:nvSpPr>
        <p:spPr>
          <a:xfrm>
            <a:off x="4160541" y="1685774"/>
            <a:ext cx="735883" cy="39814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/>
              <a:t>X</a:t>
            </a:r>
            <a:endParaRPr lang="en-US" sz="2500" baseline="-25000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06455" y="2267258"/>
            <a:ext cx="441146" cy="4770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500" dirty="0" smtClean="0"/>
              <a:t>S</a:t>
            </a:r>
            <a:r>
              <a:rPr lang="en-US" sz="2500" baseline="-25000" dirty="0" smtClean="0"/>
              <a:t>2</a:t>
            </a:r>
            <a:endParaRPr lang="en-US" sz="2500" dirty="0"/>
          </a:p>
        </p:txBody>
      </p:sp>
      <p:sp>
        <p:nvSpPr>
          <p:cNvPr id="33" name="Rectangle 32"/>
          <p:cNvSpPr/>
          <p:nvPr/>
        </p:nvSpPr>
        <p:spPr>
          <a:xfrm>
            <a:off x="4160541" y="2337043"/>
            <a:ext cx="735883" cy="39814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/>
              <a:t>Y</a:t>
            </a:r>
            <a:endParaRPr lang="en-US" sz="2500" baseline="-25000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>
            <a:stCxn id="19" idx="3"/>
            <a:endCxn id="29" idx="1"/>
          </p:cNvCxnSpPr>
          <p:nvPr/>
        </p:nvCxnSpPr>
        <p:spPr>
          <a:xfrm flipV="1">
            <a:off x="2693557" y="1884846"/>
            <a:ext cx="1466984" cy="4141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31" idx="3"/>
            <a:endCxn id="33" idx="1"/>
          </p:cNvCxnSpPr>
          <p:nvPr/>
        </p:nvCxnSpPr>
        <p:spPr>
          <a:xfrm>
            <a:off x="3037040" y="2315406"/>
            <a:ext cx="1123501" cy="22070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974205" y="3782183"/>
            <a:ext cx="719352" cy="430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VM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906455" y="3314255"/>
            <a:ext cx="441146" cy="4770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500" dirty="0"/>
              <a:t>S</a:t>
            </a:r>
            <a:r>
              <a:rPr lang="en-US" sz="2500" baseline="-25000" dirty="0"/>
              <a:t>1</a:t>
            </a:r>
            <a:endParaRPr lang="en-US" sz="2500" dirty="0"/>
          </a:p>
        </p:txBody>
      </p:sp>
      <p:sp>
        <p:nvSpPr>
          <p:cNvPr id="47" name="Rectangle 46"/>
          <p:cNvSpPr/>
          <p:nvPr/>
        </p:nvSpPr>
        <p:spPr>
          <a:xfrm>
            <a:off x="4160541" y="3384040"/>
            <a:ext cx="735883" cy="39814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/>
              <a:t>X</a:t>
            </a:r>
            <a:endParaRPr lang="en-US" sz="2500" baseline="-25000" dirty="0">
              <a:solidFill>
                <a:schemeClr val="tx1"/>
              </a:solidFill>
            </a:endParaRPr>
          </a:p>
        </p:txBody>
      </p:sp>
      <p:cxnSp>
        <p:nvCxnSpPr>
          <p:cNvPr id="48" name="Straight Arrow Connector 47"/>
          <p:cNvCxnSpPr>
            <a:stCxn id="37" idx="3"/>
            <a:endCxn id="47" idx="1"/>
          </p:cNvCxnSpPr>
          <p:nvPr/>
        </p:nvCxnSpPr>
        <p:spPr>
          <a:xfrm flipV="1">
            <a:off x="2693557" y="3583112"/>
            <a:ext cx="1466984" cy="4141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470758" y="3980806"/>
            <a:ext cx="381965" cy="634525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>
            <a:stCxn id="34" idx="3"/>
            <a:endCxn id="16" idx="1"/>
          </p:cNvCxnSpPr>
          <p:nvPr/>
        </p:nvCxnSpPr>
        <p:spPr>
          <a:xfrm>
            <a:off x="3037039" y="4015602"/>
            <a:ext cx="433719" cy="28246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1974205" y="5497162"/>
            <a:ext cx="719352" cy="430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VM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906455" y="5029234"/>
            <a:ext cx="441146" cy="4770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500" dirty="0"/>
              <a:t>S</a:t>
            </a:r>
            <a:r>
              <a:rPr lang="en-US" sz="2500" baseline="-25000" dirty="0"/>
              <a:t>1</a:t>
            </a:r>
            <a:endParaRPr lang="en-US" sz="2500" dirty="0"/>
          </a:p>
        </p:txBody>
      </p:sp>
      <p:sp>
        <p:nvSpPr>
          <p:cNvPr id="55" name="Rectangle 54"/>
          <p:cNvSpPr/>
          <p:nvPr/>
        </p:nvSpPr>
        <p:spPr>
          <a:xfrm>
            <a:off x="4160541" y="5099019"/>
            <a:ext cx="735883" cy="39814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/>
              <a:t>X</a:t>
            </a:r>
            <a:endParaRPr lang="en-US" sz="2500" baseline="-25000" dirty="0">
              <a:solidFill>
                <a:schemeClr val="tx1"/>
              </a:solidFill>
            </a:endParaRPr>
          </a:p>
        </p:txBody>
      </p:sp>
      <p:cxnSp>
        <p:nvCxnSpPr>
          <p:cNvPr id="56" name="Straight Arrow Connector 55"/>
          <p:cNvCxnSpPr>
            <a:stCxn id="53" idx="3"/>
            <a:endCxn id="55" idx="1"/>
          </p:cNvCxnSpPr>
          <p:nvPr/>
        </p:nvCxnSpPr>
        <p:spPr>
          <a:xfrm flipV="1">
            <a:off x="2693557" y="5298091"/>
            <a:ext cx="1466984" cy="4141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62"/>
          <p:cNvSpPr/>
          <p:nvPr/>
        </p:nvSpPr>
        <p:spPr>
          <a:xfrm>
            <a:off x="536775" y="5427094"/>
            <a:ext cx="783252" cy="77244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50" dirty="0">
              <a:solidFill>
                <a:schemeClr val="tx1"/>
              </a:solidFill>
            </a:endParaRPr>
          </a:p>
        </p:txBody>
      </p:sp>
      <p:cxnSp>
        <p:nvCxnSpPr>
          <p:cNvPr id="65" name="Straight Arrow Connector 64"/>
          <p:cNvCxnSpPr>
            <a:stCxn id="42" idx="1"/>
            <a:endCxn id="63" idx="6"/>
          </p:cNvCxnSpPr>
          <p:nvPr/>
        </p:nvCxnSpPr>
        <p:spPr>
          <a:xfrm flipH="1">
            <a:off x="1320027" y="5695952"/>
            <a:ext cx="342223" cy="11736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469889" y="5648921"/>
            <a:ext cx="919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Controller</a:t>
            </a:r>
            <a:endParaRPr lang="en-US" sz="1400" dirty="0"/>
          </a:p>
        </p:txBody>
      </p:sp>
      <p:cxnSp>
        <p:nvCxnSpPr>
          <p:cNvPr id="7" name="Straight Arrow Connector 6"/>
          <p:cNvCxnSpPr>
            <a:stCxn id="35" idx="3"/>
          </p:cNvCxnSpPr>
          <p:nvPr/>
        </p:nvCxnSpPr>
        <p:spPr>
          <a:xfrm flipV="1">
            <a:off x="4204921" y="3791309"/>
            <a:ext cx="341679" cy="51497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2499" y="2126746"/>
            <a:ext cx="344541" cy="377320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2498" y="3826942"/>
            <a:ext cx="344541" cy="377320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0380" y="4117625"/>
            <a:ext cx="344541" cy="377320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2250" y="5507292"/>
            <a:ext cx="344541" cy="37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823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8" grpId="1"/>
      <p:bldP spid="39" grpId="0"/>
      <p:bldP spid="40" grpId="0"/>
      <p:bldP spid="19" grpId="0" animBg="1"/>
      <p:bldP spid="8" grpId="0"/>
      <p:bldP spid="29" grpId="0" animBg="1"/>
      <p:bldP spid="32" grpId="0"/>
      <p:bldP spid="33" grpId="0" animBg="1"/>
      <p:bldP spid="37" grpId="0" animBg="1"/>
      <p:bldP spid="46" grpId="0"/>
      <p:bldP spid="47" grpId="0" animBg="1"/>
      <p:bldP spid="16" grpId="0" animBg="1"/>
      <p:bldP spid="53" grpId="0" animBg="1"/>
      <p:bldP spid="54" grpId="0"/>
      <p:bldP spid="55" grpId="0" animBg="1"/>
      <p:bldP spid="63" grpId="0" animBg="1"/>
      <p:bldP spid="6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Delegates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0A7F-4832-3F4E-AC54-EA167AB96586}" type="slidenum">
              <a:rPr lang="en-US" smtClean="0"/>
              <a:t>11</a:t>
            </a:fld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>
            <a:off x="6285983" y="1360461"/>
            <a:ext cx="0" cy="24275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604743" y="3701643"/>
            <a:ext cx="5078570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Consolas" panose="020B0609020204030204" pitchFamily="49" charset="0"/>
                <a:sym typeface="Wingdings" panose="05000000000000000000" pitchFamily="2" charset="2"/>
              </a:rPr>
              <a:t>Insert</a:t>
            </a:r>
            <a:r>
              <a:rPr lang="en-US" dirty="0">
                <a:sym typeface="Wingdings" panose="05000000000000000000" pitchFamily="2" charset="2"/>
              </a:rPr>
              <a:t>(&lt;</a:t>
            </a:r>
            <a:r>
              <a:rPr lang="en-US" dirty="0" smtClean="0">
                <a:sym typeface="Wingdings" panose="05000000000000000000" pitchFamily="2" charset="2"/>
              </a:rPr>
              <a:t>VM</a:t>
            </a:r>
            <a:r>
              <a:rPr lang="en-US" baseline="-25000" dirty="0" smtClean="0">
                <a:sym typeface="Wingdings" panose="05000000000000000000" pitchFamily="2" charset="2"/>
              </a:rPr>
              <a:t>1</a:t>
            </a:r>
            <a:r>
              <a:rPr lang="en-US" dirty="0" smtClean="0">
                <a:sym typeface="Wingdings" panose="05000000000000000000" pitchFamily="2" charset="2"/>
              </a:rPr>
              <a:t>, W, </a:t>
            </a:r>
            <a:r>
              <a:rPr lang="en-US" dirty="0">
                <a:sym typeface="Wingdings" panose="05000000000000000000" pitchFamily="2" charset="2"/>
              </a:rPr>
              <a:t>//S</a:t>
            </a:r>
            <a:r>
              <a:rPr lang="en-US" baseline="-25000" dirty="0">
                <a:sym typeface="Wingdings" panose="05000000000000000000" pitchFamily="2" charset="2"/>
              </a:rPr>
              <a:t>1</a:t>
            </a:r>
            <a:r>
              <a:rPr lang="en-US" dirty="0">
                <a:sym typeface="Wingdings" panose="05000000000000000000" pitchFamily="2" charset="2"/>
              </a:rPr>
              <a:t>/X&gt;, </a:t>
            </a:r>
            <a:r>
              <a:rPr lang="en-US" dirty="0" smtClean="0">
                <a:sym typeface="Wingdings" panose="05000000000000000000" pitchFamily="2" charset="2"/>
              </a:rPr>
              <a:t>(</a:t>
            </a:r>
            <a:r>
              <a:rPr lang="en-US" b="1" dirty="0" smtClean="0">
                <a:sym typeface="Wingdings" panose="05000000000000000000" pitchFamily="2" charset="2"/>
              </a:rPr>
              <a:t>F</a:t>
            </a:r>
            <a:r>
              <a:rPr lang="en-US" dirty="0" smtClean="0">
                <a:sym typeface="Wingdings" panose="05000000000000000000" pitchFamily="2" charset="2"/>
              </a:rPr>
              <a:t>(); return </a:t>
            </a:r>
            <a:r>
              <a:rPr lang="en-US" dirty="0">
                <a:sym typeface="Wingdings" panose="05000000000000000000" pitchFamily="2" charset="2"/>
              </a:rPr>
              <a:t>&lt;IO, //</a:t>
            </a:r>
            <a:r>
              <a:rPr lang="en-US" dirty="0" smtClean="0">
                <a:sym typeface="Wingdings" panose="05000000000000000000" pitchFamily="2" charset="2"/>
              </a:rPr>
              <a:t>S</a:t>
            </a:r>
            <a:r>
              <a:rPr lang="en-US" baseline="-25000" dirty="0" smtClean="0">
                <a:sym typeface="Wingdings" panose="05000000000000000000" pitchFamily="2" charset="2"/>
              </a:rPr>
              <a:t>2</a:t>
            </a:r>
            <a:r>
              <a:rPr lang="en-US" dirty="0" smtClean="0">
                <a:sym typeface="Wingdings" panose="05000000000000000000" pitchFamily="2" charset="2"/>
              </a:rPr>
              <a:t>/X&gt;))</a:t>
            </a:r>
            <a:endParaRPr lang="en-US" dirty="0"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latin typeface="Consolas" panose="020B0609020204030204" pitchFamily="49" charset="0"/>
                <a:sym typeface="Wingdings" panose="05000000000000000000" pitchFamily="2" charset="2"/>
              </a:rPr>
              <a:t>Insert</a:t>
            </a:r>
            <a:r>
              <a:rPr lang="en-US" dirty="0">
                <a:sym typeface="Wingdings" panose="05000000000000000000" pitchFamily="2" charset="2"/>
              </a:rPr>
              <a:t>(&lt;VM</a:t>
            </a:r>
            <a:r>
              <a:rPr lang="en-US" baseline="-25000" dirty="0">
                <a:sym typeface="Wingdings" panose="05000000000000000000" pitchFamily="2" charset="2"/>
              </a:rPr>
              <a:t>1</a:t>
            </a:r>
            <a:r>
              <a:rPr lang="en-US" dirty="0">
                <a:sym typeface="Wingdings" panose="05000000000000000000" pitchFamily="2" charset="2"/>
              </a:rPr>
              <a:t>, </a:t>
            </a:r>
            <a:r>
              <a:rPr lang="en-US" dirty="0" smtClean="0">
                <a:sym typeface="Wingdings" panose="05000000000000000000" pitchFamily="2" charset="2"/>
              </a:rPr>
              <a:t>R, </a:t>
            </a:r>
            <a:r>
              <a:rPr lang="en-US" dirty="0">
                <a:sym typeface="Wingdings" panose="05000000000000000000" pitchFamily="2" charset="2"/>
              </a:rPr>
              <a:t>//S</a:t>
            </a:r>
            <a:r>
              <a:rPr lang="en-US" baseline="-25000" dirty="0">
                <a:sym typeface="Wingdings" panose="05000000000000000000" pitchFamily="2" charset="2"/>
              </a:rPr>
              <a:t>1</a:t>
            </a:r>
            <a:r>
              <a:rPr lang="en-US" dirty="0">
                <a:sym typeface="Wingdings" panose="05000000000000000000" pitchFamily="2" charset="2"/>
              </a:rPr>
              <a:t>/X&gt;, </a:t>
            </a:r>
            <a:r>
              <a:rPr lang="en-US" dirty="0" smtClean="0">
                <a:sym typeface="Wingdings" panose="05000000000000000000" pitchFamily="2" charset="2"/>
              </a:rPr>
              <a:t>(return </a:t>
            </a:r>
            <a:r>
              <a:rPr lang="en-US" dirty="0">
                <a:sym typeface="Wingdings" panose="05000000000000000000" pitchFamily="2" charset="2"/>
              </a:rPr>
              <a:t>&lt;IO, //</a:t>
            </a:r>
            <a:r>
              <a:rPr lang="en-US" dirty="0" smtClean="0">
                <a:sym typeface="Wingdings" panose="05000000000000000000" pitchFamily="2" charset="2"/>
              </a:rPr>
              <a:t>S</a:t>
            </a:r>
            <a:r>
              <a:rPr lang="en-US" baseline="-25000" dirty="0">
                <a:sym typeface="Wingdings" panose="05000000000000000000" pitchFamily="2" charset="2"/>
              </a:rPr>
              <a:t>1</a:t>
            </a:r>
            <a:r>
              <a:rPr lang="en-US" dirty="0" smtClean="0">
                <a:sym typeface="Wingdings" panose="05000000000000000000" pitchFamily="2" charset="2"/>
              </a:rPr>
              <a:t>/X</a:t>
            </a:r>
            <a:r>
              <a:rPr lang="en-US" dirty="0">
                <a:sym typeface="Wingdings" panose="05000000000000000000" pitchFamily="2" charset="2"/>
              </a:rPr>
              <a:t>&gt;))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247994" y="3245810"/>
            <a:ext cx="3131306" cy="20159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 err="1" smtClean="0"/>
              <a:t>sSwitch</a:t>
            </a:r>
            <a:r>
              <a:rPr lang="en-US" sz="2500" dirty="0" smtClean="0"/>
              <a:t> at VM</a:t>
            </a:r>
            <a:r>
              <a:rPr lang="en-US" sz="2500" baseline="-25000" dirty="0" smtClean="0"/>
              <a:t>1</a:t>
            </a:r>
            <a:r>
              <a:rPr lang="en-US" sz="2500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5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5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5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 smtClean="0"/>
              <a:t>Control delegate F():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04743" y="5285451"/>
            <a:ext cx="559493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Consolas" panose="020B0609020204030204" pitchFamily="49" charset="0"/>
                <a:sym typeface="Wingdings" panose="05000000000000000000" pitchFamily="2" charset="2"/>
              </a:rPr>
              <a:t>Delete</a:t>
            </a:r>
            <a:r>
              <a:rPr lang="en-US" dirty="0" smtClean="0">
                <a:sym typeface="Wingdings" panose="05000000000000000000" pitchFamily="2" charset="2"/>
              </a:rPr>
              <a:t>(&lt;</a:t>
            </a:r>
            <a:r>
              <a:rPr lang="en-US" dirty="0">
                <a:sym typeface="Wingdings" panose="05000000000000000000" pitchFamily="2" charset="2"/>
              </a:rPr>
              <a:t>VM</a:t>
            </a:r>
            <a:r>
              <a:rPr lang="en-US" baseline="-25000" dirty="0">
                <a:sym typeface="Wingdings" panose="05000000000000000000" pitchFamily="2" charset="2"/>
              </a:rPr>
              <a:t>1</a:t>
            </a:r>
            <a:r>
              <a:rPr lang="en-US" dirty="0">
                <a:sym typeface="Wingdings" panose="05000000000000000000" pitchFamily="2" charset="2"/>
              </a:rPr>
              <a:t>, </a:t>
            </a:r>
            <a:r>
              <a:rPr lang="en-US" dirty="0" smtClean="0">
                <a:sym typeface="Wingdings" panose="05000000000000000000" pitchFamily="2" charset="2"/>
              </a:rPr>
              <a:t>R, </a:t>
            </a:r>
            <a:r>
              <a:rPr lang="en-US" dirty="0">
                <a:sym typeface="Wingdings" panose="05000000000000000000" pitchFamily="2" charset="2"/>
              </a:rPr>
              <a:t>//S</a:t>
            </a:r>
            <a:r>
              <a:rPr lang="en-US" baseline="-25000" dirty="0">
                <a:sym typeface="Wingdings" panose="05000000000000000000" pitchFamily="2" charset="2"/>
              </a:rPr>
              <a:t>1</a:t>
            </a:r>
            <a:r>
              <a:rPr lang="en-US" dirty="0">
                <a:sym typeface="Wingdings" panose="05000000000000000000" pitchFamily="2" charset="2"/>
              </a:rPr>
              <a:t>/X</a:t>
            </a:r>
            <a:r>
              <a:rPr lang="en-US" dirty="0" smtClean="0">
                <a:sym typeface="Wingdings" panose="05000000000000000000" pitchFamily="2" charset="2"/>
              </a:rPr>
              <a:t>&gt;)</a:t>
            </a:r>
            <a:endParaRPr lang="en-US" dirty="0"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latin typeface="Consolas" panose="020B0609020204030204" pitchFamily="49" charset="0"/>
                <a:sym typeface="Wingdings" panose="05000000000000000000" pitchFamily="2" charset="2"/>
              </a:rPr>
              <a:t>Insert</a:t>
            </a:r>
            <a:r>
              <a:rPr lang="en-US" dirty="0" smtClean="0">
                <a:sym typeface="Wingdings" panose="05000000000000000000" pitchFamily="2" charset="2"/>
              </a:rPr>
              <a:t>(&lt;VM</a:t>
            </a:r>
            <a:r>
              <a:rPr lang="en-US" baseline="-25000" dirty="0" smtClean="0">
                <a:sym typeface="Wingdings" panose="05000000000000000000" pitchFamily="2" charset="2"/>
              </a:rPr>
              <a:t>1</a:t>
            </a:r>
            <a:r>
              <a:rPr lang="en-US" dirty="0" smtClean="0">
                <a:sym typeface="Wingdings" panose="05000000000000000000" pitchFamily="2" charset="2"/>
              </a:rPr>
              <a:t>, R, </a:t>
            </a:r>
            <a:r>
              <a:rPr lang="en-US" dirty="0">
                <a:sym typeface="Wingdings" panose="05000000000000000000" pitchFamily="2" charset="2"/>
              </a:rPr>
              <a:t>//</a:t>
            </a:r>
            <a:r>
              <a:rPr lang="en-US" dirty="0" smtClean="0">
                <a:sym typeface="Wingdings" panose="05000000000000000000" pitchFamily="2" charset="2"/>
              </a:rPr>
              <a:t>S</a:t>
            </a:r>
            <a:r>
              <a:rPr lang="en-US" baseline="-25000" dirty="0" smtClean="0">
                <a:sym typeface="Wingdings" panose="05000000000000000000" pitchFamily="2" charset="2"/>
              </a:rPr>
              <a:t>1</a:t>
            </a:r>
            <a:r>
              <a:rPr lang="en-US" dirty="0" smtClean="0">
                <a:sym typeface="Wingdings" panose="05000000000000000000" pitchFamily="2" charset="2"/>
              </a:rPr>
              <a:t>/X, 0, 512KB&gt;, (return </a:t>
            </a:r>
            <a:r>
              <a:rPr lang="en-US" dirty="0">
                <a:sym typeface="Wingdings" panose="05000000000000000000" pitchFamily="2" charset="2"/>
              </a:rPr>
              <a:t>&lt;IO, //</a:t>
            </a:r>
            <a:r>
              <a:rPr lang="en-US" dirty="0" smtClean="0">
                <a:sym typeface="Wingdings" panose="05000000000000000000" pitchFamily="2" charset="2"/>
              </a:rPr>
              <a:t>S</a:t>
            </a:r>
            <a:r>
              <a:rPr lang="en-US" baseline="-25000" dirty="0" smtClean="0">
                <a:sym typeface="Wingdings" panose="05000000000000000000" pitchFamily="2" charset="2"/>
              </a:rPr>
              <a:t>2</a:t>
            </a:r>
            <a:r>
              <a:rPr lang="en-US" dirty="0" smtClean="0">
                <a:sym typeface="Wingdings" panose="05000000000000000000" pitchFamily="2" charset="2"/>
              </a:rPr>
              <a:t>/X&gt;))</a:t>
            </a:r>
            <a:endParaRPr lang="en-US" dirty="0"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r>
              <a:rPr lang="en-US" dirty="0">
                <a:latin typeface="Consolas" panose="020B0609020204030204" pitchFamily="49" charset="0"/>
                <a:sym typeface="Wingdings" panose="05000000000000000000" pitchFamily="2" charset="2"/>
              </a:rPr>
              <a:t>Insert</a:t>
            </a:r>
            <a:r>
              <a:rPr lang="en-US" dirty="0">
                <a:sym typeface="Wingdings" panose="05000000000000000000" pitchFamily="2" charset="2"/>
              </a:rPr>
              <a:t>(&lt;VM</a:t>
            </a:r>
            <a:r>
              <a:rPr lang="en-US" baseline="-25000" dirty="0">
                <a:sym typeface="Wingdings" panose="05000000000000000000" pitchFamily="2" charset="2"/>
              </a:rPr>
              <a:t>1</a:t>
            </a:r>
            <a:r>
              <a:rPr lang="en-US" dirty="0">
                <a:sym typeface="Wingdings" panose="05000000000000000000" pitchFamily="2" charset="2"/>
              </a:rPr>
              <a:t>, </a:t>
            </a:r>
            <a:r>
              <a:rPr lang="en-US" dirty="0" smtClean="0">
                <a:sym typeface="Wingdings" panose="05000000000000000000" pitchFamily="2" charset="2"/>
              </a:rPr>
              <a:t>R, </a:t>
            </a:r>
            <a:r>
              <a:rPr lang="en-US" dirty="0">
                <a:sym typeface="Wingdings" panose="05000000000000000000" pitchFamily="2" charset="2"/>
              </a:rPr>
              <a:t>//S</a:t>
            </a:r>
            <a:r>
              <a:rPr lang="en-US" baseline="-25000" dirty="0">
                <a:sym typeface="Wingdings" panose="05000000000000000000" pitchFamily="2" charset="2"/>
              </a:rPr>
              <a:t>1</a:t>
            </a:r>
            <a:r>
              <a:rPr lang="en-US" dirty="0">
                <a:sym typeface="Wingdings" panose="05000000000000000000" pitchFamily="2" charset="2"/>
              </a:rPr>
              <a:t>/X&gt;, </a:t>
            </a:r>
            <a:r>
              <a:rPr lang="en-US" dirty="0" smtClean="0">
                <a:sym typeface="Wingdings" panose="05000000000000000000" pitchFamily="2" charset="2"/>
              </a:rPr>
              <a:t>(return </a:t>
            </a:r>
            <a:r>
              <a:rPr lang="en-US" dirty="0">
                <a:sym typeface="Wingdings" panose="05000000000000000000" pitchFamily="2" charset="2"/>
              </a:rPr>
              <a:t>&lt;IO, //</a:t>
            </a:r>
            <a:r>
              <a:rPr lang="en-US" dirty="0" smtClean="0">
                <a:sym typeface="Wingdings" panose="05000000000000000000" pitchFamily="2" charset="2"/>
              </a:rPr>
              <a:t>S</a:t>
            </a:r>
            <a:r>
              <a:rPr lang="en-US" baseline="-25000" dirty="0">
                <a:sym typeface="Wingdings" panose="05000000000000000000" pitchFamily="2" charset="2"/>
              </a:rPr>
              <a:t>1</a:t>
            </a:r>
            <a:r>
              <a:rPr lang="en-US" dirty="0" smtClean="0">
                <a:sym typeface="Wingdings" panose="05000000000000000000" pitchFamily="2" charset="2"/>
              </a:rPr>
              <a:t>/X</a:t>
            </a:r>
            <a:r>
              <a:rPr lang="en-US" dirty="0">
                <a:sym typeface="Wingdings" panose="05000000000000000000" pitchFamily="2" charset="2"/>
              </a:rPr>
              <a:t>&gt;))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47994" y="1876771"/>
            <a:ext cx="5458674" cy="8156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IO Routing Rule </a:t>
            </a:r>
          </a:p>
          <a:p>
            <a:r>
              <a:rPr lang="en-US" sz="2200" dirty="0"/>
              <a:t>	</a:t>
            </a:r>
            <a:r>
              <a:rPr lang="en-US" sz="2200" dirty="0" err="1" smtClean="0">
                <a:latin typeface="+mj-lt"/>
              </a:rPr>
              <a:t>IOHeader</a:t>
            </a:r>
            <a:r>
              <a:rPr lang="en-US" sz="2200" dirty="0" smtClean="0">
                <a:latin typeface="+mj-lt"/>
                <a:sym typeface="Wingdings" panose="05000000000000000000" pitchFamily="2" charset="2"/>
              </a:rPr>
              <a:t> –&gt;  </a:t>
            </a:r>
            <a:r>
              <a:rPr lang="en-US" sz="2200" b="1" dirty="0" smtClean="0">
                <a:latin typeface="+mj-lt"/>
                <a:sym typeface="Wingdings" panose="05000000000000000000" pitchFamily="2" charset="2"/>
              </a:rPr>
              <a:t>F()</a:t>
            </a:r>
            <a:r>
              <a:rPr lang="en-US" sz="2200" dirty="0" smtClean="0">
                <a:latin typeface="+mj-lt"/>
                <a:sym typeface="Wingdings" panose="05000000000000000000" pitchFamily="2" charset="2"/>
              </a:rPr>
              <a:t> ; return{Destinations}</a:t>
            </a:r>
            <a:endParaRPr lang="en-US" sz="2200" dirty="0">
              <a:latin typeface="+mj-lt"/>
              <a:sym typeface="Wingdings" panose="05000000000000000000" pitchFamily="2" charset="2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85387" y="2284575"/>
            <a:ext cx="478674" cy="4078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785387" y="2284575"/>
            <a:ext cx="478674" cy="407804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8014070" y="2553686"/>
            <a:ext cx="1067233" cy="692124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" dirty="0" smtClean="0"/>
              <a:t>Storage Server</a:t>
            </a:r>
          </a:p>
          <a:p>
            <a:pPr algn="ctr"/>
            <a:r>
              <a:rPr lang="en-US" sz="2500" dirty="0" smtClean="0"/>
              <a:t>S</a:t>
            </a:r>
            <a:r>
              <a:rPr lang="en-US" sz="2500" baseline="-25000" dirty="0" smtClean="0"/>
              <a:t>1</a:t>
            </a:r>
            <a:endParaRPr lang="en-US" sz="2500" baseline="-25000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8972654" y="5426165"/>
            <a:ext cx="719352" cy="430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VM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949305" y="3395824"/>
            <a:ext cx="49725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solidFill>
                  <a:srgbClr val="FF0000"/>
                </a:solidFill>
              </a:rPr>
              <a:t>!!!</a:t>
            </a:r>
            <a:endParaRPr lang="en-US" sz="2500" b="1" dirty="0">
              <a:solidFill>
                <a:srgbClr val="FF0000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9541497" y="2553686"/>
            <a:ext cx="1067233" cy="692124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Storage Server</a:t>
            </a:r>
          </a:p>
          <a:p>
            <a:pPr algn="ctr"/>
            <a:r>
              <a:rPr lang="en-US" sz="2500" dirty="0" smtClean="0"/>
              <a:t>S</a:t>
            </a:r>
            <a:r>
              <a:rPr lang="en-US" sz="2500" baseline="-25000" dirty="0" smtClean="0"/>
              <a:t>2</a:t>
            </a:r>
            <a:endParaRPr lang="en-US" sz="2500" baseline="-250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8479909" y="3379814"/>
            <a:ext cx="127000" cy="127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8479909" y="3252814"/>
            <a:ext cx="127000" cy="127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8373746" y="2184167"/>
            <a:ext cx="351378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 smtClean="0"/>
              <a:t>X</a:t>
            </a:r>
            <a:endParaRPr lang="en-US" sz="2500" dirty="0"/>
          </a:p>
        </p:txBody>
      </p:sp>
      <p:sp>
        <p:nvSpPr>
          <p:cNvPr id="34" name="Rectangle 33"/>
          <p:cNvSpPr/>
          <p:nvPr/>
        </p:nvSpPr>
        <p:spPr>
          <a:xfrm>
            <a:off x="8479909" y="3634888"/>
            <a:ext cx="127000" cy="127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8479909" y="3506814"/>
            <a:ext cx="127000" cy="127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8479909" y="3888888"/>
            <a:ext cx="127000" cy="127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8479909" y="3761888"/>
            <a:ext cx="127000" cy="127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10011894" y="3252814"/>
            <a:ext cx="127000" cy="127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0011894" y="3506814"/>
            <a:ext cx="127000" cy="127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0011894" y="3379814"/>
            <a:ext cx="127000" cy="127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56663" y="5096791"/>
            <a:ext cx="344541" cy="377320"/>
          </a:xfrm>
          <a:prstGeom prst="rect">
            <a:avLst/>
          </a:prstGeom>
        </p:spPr>
      </p:pic>
      <p:cxnSp>
        <p:nvCxnSpPr>
          <p:cNvPr id="8" name="Straight Arrow Connector 7"/>
          <p:cNvCxnSpPr>
            <a:stCxn id="41" idx="0"/>
            <a:endCxn id="63" idx="2"/>
          </p:cNvCxnSpPr>
          <p:nvPr/>
        </p:nvCxnSpPr>
        <p:spPr>
          <a:xfrm flipH="1" flipV="1">
            <a:off x="8540587" y="4026067"/>
            <a:ext cx="788347" cy="107072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41" idx="0"/>
            <a:endCxn id="67" idx="2"/>
          </p:cNvCxnSpPr>
          <p:nvPr/>
        </p:nvCxnSpPr>
        <p:spPr>
          <a:xfrm flipV="1">
            <a:off x="9328934" y="4026067"/>
            <a:ext cx="744534" cy="107072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906018" y="4269364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9388879" y="4269364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9687266" y="4427054"/>
            <a:ext cx="1208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R: 0-512KB</a:t>
            </a:r>
            <a:endParaRPr lang="en-US" dirty="0"/>
          </a:p>
        </p:txBody>
      </p:sp>
      <p:cxnSp>
        <p:nvCxnSpPr>
          <p:cNvPr id="51" name="Straight Arrow Connector 50"/>
          <p:cNvCxnSpPr>
            <a:stCxn id="41" idx="0"/>
            <a:endCxn id="36" idx="2"/>
          </p:cNvCxnSpPr>
          <p:nvPr/>
        </p:nvCxnSpPr>
        <p:spPr>
          <a:xfrm flipH="1" flipV="1">
            <a:off x="8543409" y="4015888"/>
            <a:ext cx="785525" cy="1080903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8474264" y="3248985"/>
            <a:ext cx="132645" cy="7770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10004866" y="3248985"/>
            <a:ext cx="137203" cy="7770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53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72" grpId="0"/>
      <p:bldP spid="5" grpId="0" animBg="1"/>
      <p:bldP spid="6" grpId="1" animBg="1"/>
      <p:bldP spid="6" grpId="2" animBg="1"/>
      <p:bldP spid="62" grpId="0" animBg="1"/>
      <p:bldP spid="64" grpId="0" animBg="1"/>
      <p:bldP spid="65" grpId="0"/>
      <p:bldP spid="66" grpId="0" animBg="1"/>
      <p:bldP spid="81" grpId="0" animBg="1"/>
      <p:bldP spid="85" grpId="0" animBg="1"/>
      <p:bldP spid="33" grpId="0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11" grpId="0"/>
      <p:bldP spid="47" grpId="0"/>
      <p:bldP spid="48" grpId="0"/>
      <p:bldP spid="63" grpId="0" animBg="1"/>
      <p:bldP spid="6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Consistent Rule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sz="3500" dirty="0" smtClean="0"/>
              <a:t>Per-IO consistency</a:t>
            </a:r>
          </a:p>
          <a:p>
            <a:endParaRPr lang="en-US" sz="3500" dirty="0" smtClean="0"/>
          </a:p>
          <a:p>
            <a:r>
              <a:rPr lang="en-US" sz="3500" dirty="0" smtClean="0"/>
              <a:t>Per-flow consistency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0A7F-4832-3F4E-AC54-EA167AB9658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88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Per-IO 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188" y="1637767"/>
            <a:ext cx="11752730" cy="59685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IOs flow through old </a:t>
            </a:r>
            <a:r>
              <a:rPr lang="en-US" b="1" dirty="0" smtClean="0"/>
              <a:t>or</a:t>
            </a:r>
            <a:r>
              <a:rPr lang="en-US" dirty="0" smtClean="0"/>
              <a:t> new rules, but not both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0A7F-4832-3F4E-AC54-EA167AB96586}" type="slidenum">
              <a:rPr lang="en-US" smtClean="0"/>
              <a:t>13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988331" y="3512523"/>
            <a:ext cx="719352" cy="430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VM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7115" y="3490892"/>
            <a:ext cx="432248" cy="47337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158795" y="3512523"/>
            <a:ext cx="706055" cy="42859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316605" y="4764200"/>
            <a:ext cx="706055" cy="42859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Stage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4284" y="3487774"/>
            <a:ext cx="432248" cy="473371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8315965" y="3514043"/>
            <a:ext cx="706055" cy="42859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Stage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7" name="Straight Connector 16"/>
          <p:cNvCxnSpPr>
            <a:stCxn id="5" idx="3"/>
            <a:endCxn id="6" idx="1"/>
          </p:cNvCxnSpPr>
          <p:nvPr/>
        </p:nvCxnSpPr>
        <p:spPr>
          <a:xfrm flipV="1">
            <a:off x="2707683" y="3727578"/>
            <a:ext cx="1009432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3"/>
            <a:endCxn id="8" idx="1"/>
          </p:cNvCxnSpPr>
          <p:nvPr/>
        </p:nvCxnSpPr>
        <p:spPr>
          <a:xfrm flipV="1">
            <a:off x="4149363" y="3726819"/>
            <a:ext cx="1009432" cy="75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8" idx="3"/>
            <a:endCxn id="14" idx="1"/>
          </p:cNvCxnSpPr>
          <p:nvPr/>
        </p:nvCxnSpPr>
        <p:spPr>
          <a:xfrm flipV="1">
            <a:off x="5864850" y="3724460"/>
            <a:ext cx="1009434" cy="235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4" idx="3"/>
            <a:endCxn id="15" idx="1"/>
          </p:cNvCxnSpPr>
          <p:nvPr/>
        </p:nvCxnSpPr>
        <p:spPr>
          <a:xfrm>
            <a:off x="7306532" y="3724460"/>
            <a:ext cx="1009433" cy="387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4" idx="3"/>
            <a:endCxn id="13" idx="1"/>
          </p:cNvCxnSpPr>
          <p:nvPr/>
        </p:nvCxnSpPr>
        <p:spPr>
          <a:xfrm>
            <a:off x="7306532" y="3724460"/>
            <a:ext cx="1010073" cy="12540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2630842" y="3650619"/>
            <a:ext cx="152400" cy="152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>
            <a:stCxn id="15" idx="3"/>
          </p:cNvCxnSpPr>
          <p:nvPr/>
        </p:nvCxnSpPr>
        <p:spPr>
          <a:xfrm>
            <a:off x="9022020" y="3728339"/>
            <a:ext cx="7241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9865217" y="3468361"/>
            <a:ext cx="45878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/>
              <a:t>…</a:t>
            </a:r>
            <a:endParaRPr lang="en-US" sz="3000" b="1" dirty="0"/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17115" y="3491303"/>
            <a:ext cx="432888" cy="474072"/>
          </a:xfrm>
          <a:prstGeom prst="rect">
            <a:avLst/>
          </a:prstGeom>
        </p:spPr>
      </p:pic>
      <p:sp>
        <p:nvSpPr>
          <p:cNvPr id="38" name="Rectangle 37"/>
          <p:cNvSpPr/>
          <p:nvPr/>
        </p:nvSpPr>
        <p:spPr>
          <a:xfrm>
            <a:off x="2631483" y="3652139"/>
            <a:ext cx="152400" cy="152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569240" y="3648259"/>
            <a:ext cx="152400" cy="152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/>
          <p:cNvCxnSpPr/>
          <p:nvPr/>
        </p:nvCxnSpPr>
        <p:spPr>
          <a:xfrm>
            <a:off x="9022660" y="4978496"/>
            <a:ext cx="7241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9849826" y="4701496"/>
            <a:ext cx="45878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/>
              <a:t>…</a:t>
            </a:r>
            <a:endParaRPr lang="en-US" sz="3000" b="1" dirty="0"/>
          </a:p>
        </p:txBody>
      </p:sp>
      <p:sp>
        <p:nvSpPr>
          <p:cNvPr id="48" name="Rectangle 47"/>
          <p:cNvSpPr/>
          <p:nvPr/>
        </p:nvSpPr>
        <p:spPr>
          <a:xfrm>
            <a:off x="2633746" y="3652139"/>
            <a:ext cx="152400" cy="152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3320731" y="3016486"/>
            <a:ext cx="1225015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 err="1" smtClean="0"/>
              <a:t>Quiesce</a:t>
            </a:r>
            <a:endParaRPr lang="en-US" sz="2500" dirty="0"/>
          </a:p>
        </p:txBody>
      </p:sp>
      <p:sp>
        <p:nvSpPr>
          <p:cNvPr id="52" name="Rectangle 51"/>
          <p:cNvSpPr/>
          <p:nvPr/>
        </p:nvSpPr>
        <p:spPr>
          <a:xfrm>
            <a:off x="3491546" y="2670811"/>
            <a:ext cx="88338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Drain</a:t>
            </a: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428011" y="4649065"/>
            <a:ext cx="5695426" cy="41664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err="1" smtClean="0"/>
              <a:t>sSwitch</a:t>
            </a:r>
            <a:r>
              <a:rPr lang="en-US" dirty="0" smtClean="0"/>
              <a:t> programmable API</a:t>
            </a:r>
          </a:p>
          <a:p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57675" y="5162263"/>
            <a:ext cx="3430555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Insert</a:t>
            </a:r>
            <a:r>
              <a:rPr lang="en-US" sz="2200" dirty="0" smtClean="0"/>
              <a:t>(</a:t>
            </a:r>
            <a:r>
              <a:rPr lang="en-US" sz="2200" dirty="0" err="1" smtClean="0"/>
              <a:t>IOHeader</a:t>
            </a:r>
            <a:r>
              <a:rPr lang="en-US" sz="2200" dirty="0" smtClean="0"/>
              <a:t>, Delegate)</a:t>
            </a:r>
          </a:p>
          <a:p>
            <a:r>
              <a:rPr lang="en-US" sz="2200" b="1" dirty="0" smtClean="0"/>
              <a:t>Delete</a:t>
            </a:r>
            <a:r>
              <a:rPr lang="en-US" sz="2200" dirty="0" smtClean="0"/>
              <a:t>(</a:t>
            </a:r>
            <a:r>
              <a:rPr lang="en-US" sz="2200" dirty="0" err="1" smtClean="0"/>
              <a:t>IOHeader</a:t>
            </a:r>
            <a:r>
              <a:rPr lang="en-US" sz="2200" dirty="0" smtClean="0"/>
              <a:t>)</a:t>
            </a:r>
          </a:p>
          <a:p>
            <a:r>
              <a:rPr lang="en-US" sz="2200" b="1" dirty="0" err="1" smtClean="0"/>
              <a:t>Quiesce</a:t>
            </a:r>
            <a:r>
              <a:rPr lang="en-US" sz="2200" dirty="0" smtClean="0"/>
              <a:t>(</a:t>
            </a:r>
            <a:r>
              <a:rPr lang="en-US" sz="2200" dirty="0" err="1" smtClean="0"/>
              <a:t>IOHeader</a:t>
            </a:r>
            <a:r>
              <a:rPr lang="en-US" sz="2200" dirty="0" smtClean="0"/>
              <a:t>, Boolean)</a:t>
            </a:r>
          </a:p>
          <a:p>
            <a:r>
              <a:rPr lang="en-US" sz="2200" b="1" dirty="0" smtClean="0"/>
              <a:t>Drain</a:t>
            </a:r>
            <a:r>
              <a:rPr lang="en-US" sz="2200" dirty="0" smtClean="0"/>
              <a:t>(</a:t>
            </a:r>
            <a:r>
              <a:rPr lang="en-US" sz="2200" dirty="0" err="1" smtClean="0"/>
              <a:t>IOHeader</a:t>
            </a:r>
            <a:r>
              <a:rPr lang="en-US" sz="2200" dirty="0" smtClean="0"/>
              <a:t>)</a:t>
            </a:r>
          </a:p>
          <a:p>
            <a:r>
              <a:rPr lang="en-US" sz="2200" dirty="0" smtClean="0"/>
              <a:t>    </a:t>
            </a:r>
            <a:endParaRPr lang="en-US" sz="2200" dirty="0"/>
          </a:p>
        </p:txBody>
      </p:sp>
      <p:sp>
        <p:nvSpPr>
          <p:cNvPr id="29" name="Rectangle 28"/>
          <p:cNvSpPr/>
          <p:nvPr/>
        </p:nvSpPr>
        <p:spPr>
          <a:xfrm>
            <a:off x="2633746" y="3648259"/>
            <a:ext cx="152400" cy="152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700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42" presetClass="path" presetSubtype="0" repeatCount="indefinite" accel="50000" decel="50000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4.79167E-6 1.48148E-6 L 0.64049 0.00023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01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2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4.375E-6 0 L 0.64049 0.00023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01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42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4.375E-6 4.44444E-6 L 0.64049 0.00023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018" y="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0 L 0.07643 0 " pathEditMode="relative" rAng="0" ptsTypes="AA">
                                      <p:cBhvr>
                                        <p:cTn id="5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1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44444E-6 L 0.29792 4.44444E-6 L 0.38333 0.18333 L 0.55885 0.18333 " pathEditMode="relative" rAng="0" ptsTypes="AAAA">
                                      <p:cBhvr>
                                        <p:cTn id="7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943" y="9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2" grpId="0" animBg="1"/>
      <p:bldP spid="32" grpId="1" animBg="1"/>
      <p:bldP spid="32" grpId="2" animBg="1"/>
      <p:bldP spid="38" grpId="0" animBg="1"/>
      <p:bldP spid="38" grpId="1" animBg="1"/>
      <p:bldP spid="38" grpId="2" animBg="1"/>
      <p:bldP spid="41" grpId="0" animBg="1"/>
      <p:bldP spid="41" grpId="1" animBg="1"/>
      <p:bldP spid="41" grpId="2" animBg="1"/>
      <p:bldP spid="45" grpId="0"/>
      <p:bldP spid="48" grpId="0" animBg="1"/>
      <p:bldP spid="48" grpId="1" animBg="1"/>
      <p:bldP spid="48" grpId="2" animBg="1"/>
      <p:bldP spid="48" grpId="3" animBg="1"/>
      <p:bldP spid="49" grpId="0"/>
      <p:bldP spid="49" grpId="1"/>
      <p:bldP spid="52" grpId="0"/>
      <p:bldP spid="52" grpId="1"/>
      <p:bldP spid="27" grpId="0"/>
      <p:bldP spid="28" grpId="0"/>
      <p:bldP spid="29" grpId="0" animBg="1"/>
      <p:bldP spid="29" grpId="1" animBg="1"/>
      <p:bldP spid="29" grpId="2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Per-Flow 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Maintaining Read-after-Write data consistency</a:t>
            </a:r>
          </a:p>
          <a:p>
            <a:pPr marL="0" indent="0" algn="ctr">
              <a:buNone/>
            </a:pPr>
            <a:r>
              <a:rPr lang="en-US" b="1" dirty="0" smtClean="0"/>
              <a:t>(Reads</a:t>
            </a:r>
            <a:r>
              <a:rPr lang="en-US" dirty="0" smtClean="0"/>
              <a:t> return the data from the latest </a:t>
            </a:r>
            <a:r>
              <a:rPr lang="en-US" b="1" dirty="0" smtClean="0"/>
              <a:t>Write)</a:t>
            </a:r>
            <a:endParaRPr lang="en-US" b="1" dirty="0"/>
          </a:p>
          <a:p>
            <a:endParaRPr lang="en-US" dirty="0" smtClean="0"/>
          </a:p>
          <a:p>
            <a:r>
              <a:rPr lang="en-US" dirty="0" smtClean="0"/>
              <a:t>Single source: per-IO consistency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0A7F-4832-3F4E-AC54-EA167AB96586}" type="slidenum">
              <a:rPr lang="en-US" smtClean="0"/>
              <a:t>14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988331" y="4305772"/>
            <a:ext cx="719352" cy="430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VM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7115" y="4284141"/>
            <a:ext cx="432248" cy="47337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158795" y="4305772"/>
            <a:ext cx="706055" cy="42859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316605" y="5557449"/>
            <a:ext cx="706055" cy="42859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Stage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4284" y="4281023"/>
            <a:ext cx="432248" cy="473371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8315965" y="4307292"/>
            <a:ext cx="706055" cy="42859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Stage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>
            <a:stCxn id="5" idx="3"/>
            <a:endCxn id="6" idx="1"/>
          </p:cNvCxnSpPr>
          <p:nvPr/>
        </p:nvCxnSpPr>
        <p:spPr>
          <a:xfrm flipV="1">
            <a:off x="2707683" y="4520827"/>
            <a:ext cx="1009432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3"/>
            <a:endCxn id="7" idx="1"/>
          </p:cNvCxnSpPr>
          <p:nvPr/>
        </p:nvCxnSpPr>
        <p:spPr>
          <a:xfrm flipV="1">
            <a:off x="4149363" y="4520068"/>
            <a:ext cx="1009432" cy="75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7" idx="3"/>
            <a:endCxn id="9" idx="1"/>
          </p:cNvCxnSpPr>
          <p:nvPr/>
        </p:nvCxnSpPr>
        <p:spPr>
          <a:xfrm flipV="1">
            <a:off x="5864850" y="4517709"/>
            <a:ext cx="1009434" cy="235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9" idx="3"/>
            <a:endCxn id="10" idx="1"/>
          </p:cNvCxnSpPr>
          <p:nvPr/>
        </p:nvCxnSpPr>
        <p:spPr>
          <a:xfrm>
            <a:off x="7306532" y="4517709"/>
            <a:ext cx="1009433" cy="387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9" idx="3"/>
            <a:endCxn id="8" idx="1"/>
          </p:cNvCxnSpPr>
          <p:nvPr/>
        </p:nvCxnSpPr>
        <p:spPr>
          <a:xfrm>
            <a:off x="7306532" y="4517709"/>
            <a:ext cx="1010073" cy="12540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0" idx="3"/>
          </p:cNvCxnSpPr>
          <p:nvPr/>
        </p:nvCxnSpPr>
        <p:spPr>
          <a:xfrm>
            <a:off x="9022020" y="4521588"/>
            <a:ext cx="7241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9865217" y="4261610"/>
            <a:ext cx="45878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/>
              <a:t>…</a:t>
            </a:r>
            <a:endParaRPr lang="en-US" sz="3000" b="1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15834" y="4286789"/>
            <a:ext cx="432888" cy="474072"/>
          </a:xfrm>
          <a:prstGeom prst="rect">
            <a:avLst/>
          </a:prstGeom>
        </p:spPr>
      </p:pic>
      <p:cxnSp>
        <p:nvCxnSpPr>
          <p:cNvPr id="22" name="Straight Connector 21"/>
          <p:cNvCxnSpPr/>
          <p:nvPr/>
        </p:nvCxnSpPr>
        <p:spPr>
          <a:xfrm>
            <a:off x="9022660" y="5771745"/>
            <a:ext cx="7241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9849826" y="5494745"/>
            <a:ext cx="45878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/>
              <a:t>…</a:t>
            </a:r>
            <a:endParaRPr lang="en-US" sz="30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3320731" y="3809735"/>
            <a:ext cx="1225015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 err="1" smtClean="0"/>
              <a:t>Quiesce</a:t>
            </a:r>
            <a:endParaRPr lang="en-US" sz="2500" dirty="0"/>
          </a:p>
        </p:txBody>
      </p:sp>
      <p:sp>
        <p:nvSpPr>
          <p:cNvPr id="27" name="Rectangle 26"/>
          <p:cNvSpPr/>
          <p:nvPr/>
        </p:nvSpPr>
        <p:spPr>
          <a:xfrm>
            <a:off x="3491546" y="3464060"/>
            <a:ext cx="88338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Drain</a:t>
            </a:r>
          </a:p>
        </p:txBody>
      </p:sp>
    </p:spTree>
    <p:extLst>
      <p:ext uri="{BB962C8B-B14F-4D97-AF65-F5344CB8AC3E}">
        <p14:creationId xmlns:p14="http://schemas.microsoft.com/office/powerpoint/2010/main" val="2720272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10" grpId="0" animBg="1"/>
      <p:bldP spid="18" grpId="0"/>
      <p:bldP spid="23" grpId="0"/>
      <p:bldP spid="25" grpId="0"/>
      <p:bldP spid="25" grpId="1"/>
      <p:bldP spid="27" grpId="0"/>
      <p:bldP spid="27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Per-Flow 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Read-after-Write consistency</a:t>
            </a:r>
          </a:p>
          <a:p>
            <a:pPr marL="0" indent="0" algn="ctr">
              <a:buNone/>
            </a:pPr>
            <a:r>
              <a:rPr lang="en-US" b="1" dirty="0" smtClean="0"/>
              <a:t>(Reads</a:t>
            </a:r>
            <a:r>
              <a:rPr lang="en-US" dirty="0" smtClean="0"/>
              <a:t> return the data from the latest </a:t>
            </a:r>
            <a:r>
              <a:rPr lang="en-US" b="1" dirty="0" smtClean="0"/>
              <a:t>Write)</a:t>
            </a:r>
            <a:endParaRPr lang="en-US" b="1" dirty="0"/>
          </a:p>
          <a:p>
            <a:endParaRPr lang="en-US" dirty="0" smtClean="0"/>
          </a:p>
          <a:p>
            <a:r>
              <a:rPr lang="en-US" dirty="0"/>
              <a:t>Multiple sources</a:t>
            </a:r>
            <a:r>
              <a:rPr lang="en-US" dirty="0" smtClean="0"/>
              <a:t>: phases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0A7F-4832-3F4E-AC54-EA167AB96586}" type="slidenum">
              <a:rPr lang="en-US" smtClean="0"/>
              <a:t>15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988331" y="4305772"/>
            <a:ext cx="719352" cy="430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VM</a:t>
            </a:r>
            <a:r>
              <a:rPr lang="en-US" baseline="-25000" dirty="0" smtClean="0">
                <a:solidFill>
                  <a:schemeClr val="tx1"/>
                </a:solidFill>
              </a:rPr>
              <a:t>1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7115" y="4284141"/>
            <a:ext cx="432248" cy="47337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158795" y="4930431"/>
            <a:ext cx="706055" cy="42859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316605" y="5557449"/>
            <a:ext cx="706055" cy="42859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Stage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4284" y="4908041"/>
            <a:ext cx="432248" cy="473371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8315965" y="4307292"/>
            <a:ext cx="706055" cy="42859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Stage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>
            <a:stCxn id="5" idx="3"/>
            <a:endCxn id="6" idx="1"/>
          </p:cNvCxnSpPr>
          <p:nvPr/>
        </p:nvCxnSpPr>
        <p:spPr>
          <a:xfrm flipV="1">
            <a:off x="2707683" y="4520827"/>
            <a:ext cx="1009432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3"/>
            <a:endCxn id="7" idx="1"/>
          </p:cNvCxnSpPr>
          <p:nvPr/>
        </p:nvCxnSpPr>
        <p:spPr>
          <a:xfrm>
            <a:off x="4149363" y="4520827"/>
            <a:ext cx="1009432" cy="6239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7" idx="3"/>
            <a:endCxn id="9" idx="1"/>
          </p:cNvCxnSpPr>
          <p:nvPr/>
        </p:nvCxnSpPr>
        <p:spPr>
          <a:xfrm>
            <a:off x="5864850" y="5144727"/>
            <a:ext cx="100943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9" idx="3"/>
            <a:endCxn id="10" idx="1"/>
          </p:cNvCxnSpPr>
          <p:nvPr/>
        </p:nvCxnSpPr>
        <p:spPr>
          <a:xfrm flipV="1">
            <a:off x="7306532" y="4521588"/>
            <a:ext cx="1009433" cy="62313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9" idx="3"/>
            <a:endCxn id="8" idx="1"/>
          </p:cNvCxnSpPr>
          <p:nvPr/>
        </p:nvCxnSpPr>
        <p:spPr>
          <a:xfrm>
            <a:off x="7306532" y="5144727"/>
            <a:ext cx="1010073" cy="6270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0" idx="3"/>
          </p:cNvCxnSpPr>
          <p:nvPr/>
        </p:nvCxnSpPr>
        <p:spPr>
          <a:xfrm>
            <a:off x="9022020" y="4521588"/>
            <a:ext cx="7241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9865217" y="4261610"/>
            <a:ext cx="45878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/>
              <a:t>…</a:t>
            </a:r>
            <a:endParaRPr lang="en-US" sz="3000" b="1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17115" y="4284552"/>
            <a:ext cx="432888" cy="474072"/>
          </a:xfrm>
          <a:prstGeom prst="rect">
            <a:avLst/>
          </a:prstGeom>
        </p:spPr>
      </p:pic>
      <p:cxnSp>
        <p:nvCxnSpPr>
          <p:cNvPr id="22" name="Straight Connector 21"/>
          <p:cNvCxnSpPr/>
          <p:nvPr/>
        </p:nvCxnSpPr>
        <p:spPr>
          <a:xfrm>
            <a:off x="9022660" y="5771745"/>
            <a:ext cx="7241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9849826" y="5494745"/>
            <a:ext cx="45878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/>
              <a:t>…</a:t>
            </a:r>
            <a:endParaRPr lang="en-US" sz="30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3321352" y="3870725"/>
            <a:ext cx="1225015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 err="1" smtClean="0"/>
              <a:t>Quiesce</a:t>
            </a:r>
            <a:endParaRPr lang="en-US" sz="2500" dirty="0"/>
          </a:p>
        </p:txBody>
      </p:sp>
      <p:sp>
        <p:nvSpPr>
          <p:cNvPr id="26" name="TextBox 25"/>
          <p:cNvSpPr txBox="1"/>
          <p:nvPr/>
        </p:nvSpPr>
        <p:spPr>
          <a:xfrm>
            <a:off x="3491547" y="3562882"/>
            <a:ext cx="88338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 smtClean="0"/>
              <a:t>Drain</a:t>
            </a:r>
            <a:endParaRPr lang="en-US" sz="2500" dirty="0"/>
          </a:p>
        </p:txBody>
      </p:sp>
      <p:sp>
        <p:nvSpPr>
          <p:cNvPr id="31" name="Rectangle 30"/>
          <p:cNvSpPr/>
          <p:nvPr/>
        </p:nvSpPr>
        <p:spPr>
          <a:xfrm>
            <a:off x="1988331" y="5525036"/>
            <a:ext cx="719352" cy="430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VM</a:t>
            </a:r>
            <a:r>
              <a:rPr lang="en-US" baseline="-25000" dirty="0" err="1" smtClean="0">
                <a:solidFill>
                  <a:schemeClr val="tx1"/>
                </a:solidFill>
              </a:rPr>
              <a:t>n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7115" y="5503405"/>
            <a:ext cx="432248" cy="473371"/>
          </a:xfrm>
          <a:prstGeom prst="rect">
            <a:avLst/>
          </a:prstGeom>
        </p:spPr>
      </p:pic>
      <p:cxnSp>
        <p:nvCxnSpPr>
          <p:cNvPr id="33" name="Straight Connector 32"/>
          <p:cNvCxnSpPr>
            <a:stCxn id="31" idx="3"/>
            <a:endCxn id="32" idx="1"/>
          </p:cNvCxnSpPr>
          <p:nvPr/>
        </p:nvCxnSpPr>
        <p:spPr>
          <a:xfrm flipV="1">
            <a:off x="2707683" y="5740091"/>
            <a:ext cx="1009432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32" idx="3"/>
            <a:endCxn id="7" idx="1"/>
          </p:cNvCxnSpPr>
          <p:nvPr/>
        </p:nvCxnSpPr>
        <p:spPr>
          <a:xfrm flipV="1">
            <a:off x="4149363" y="5144727"/>
            <a:ext cx="1009432" cy="5953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123253" y="4757512"/>
            <a:ext cx="45878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/>
              <a:t>…</a:t>
            </a:r>
            <a:endParaRPr lang="en-US" sz="3000" b="1" dirty="0"/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17115" y="5503405"/>
            <a:ext cx="432888" cy="474072"/>
          </a:xfrm>
          <a:prstGeom prst="rect">
            <a:avLst/>
          </a:prstGeom>
        </p:spPr>
      </p:pic>
      <p:sp>
        <p:nvSpPr>
          <p:cNvPr id="42" name="TextBox 41"/>
          <p:cNvSpPr txBox="1"/>
          <p:nvPr/>
        </p:nvSpPr>
        <p:spPr>
          <a:xfrm>
            <a:off x="3321352" y="5079248"/>
            <a:ext cx="1225015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 err="1" smtClean="0"/>
              <a:t>Quiesce</a:t>
            </a:r>
            <a:endParaRPr lang="en-US" sz="2500" dirty="0"/>
          </a:p>
        </p:txBody>
      </p:sp>
      <p:sp>
        <p:nvSpPr>
          <p:cNvPr id="43" name="TextBox 42"/>
          <p:cNvSpPr txBox="1"/>
          <p:nvPr/>
        </p:nvSpPr>
        <p:spPr>
          <a:xfrm>
            <a:off x="3491547" y="4794586"/>
            <a:ext cx="88338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 smtClean="0"/>
              <a:t>Drain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683398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10" grpId="0" animBg="1"/>
      <p:bldP spid="18" grpId="0"/>
      <p:bldP spid="23" grpId="0"/>
      <p:bldP spid="25" grpId="0"/>
      <p:bldP spid="25" grpId="1"/>
      <p:bldP spid="26" grpId="0"/>
      <p:bldP spid="26" grpId="1"/>
      <p:bldP spid="31" grpId="0" animBg="1"/>
      <p:bldP spid="40" grpId="0"/>
      <p:bldP spid="42" grpId="0"/>
      <p:bldP spid="42" grpId="1"/>
      <p:bldP spid="43" grpId="0"/>
      <p:bldP spid="43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Straight Arrow Connector 40"/>
          <p:cNvCxnSpPr>
            <a:stCxn id="24" idx="0"/>
            <a:endCxn id="21" idx="2"/>
          </p:cNvCxnSpPr>
          <p:nvPr/>
        </p:nvCxnSpPr>
        <p:spPr>
          <a:xfrm flipV="1">
            <a:off x="2739848" y="4107862"/>
            <a:ext cx="0" cy="1170242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Per-Flow Consistency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0A7F-4832-3F4E-AC54-EA167AB96586}" type="slidenum">
              <a:rPr lang="en-US" smtClean="0"/>
              <a:t>16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973290" y="5733299"/>
            <a:ext cx="775796" cy="3815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VM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181454" y="3813443"/>
            <a:ext cx="730126" cy="39814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/>
              <a:t>S</a:t>
            </a:r>
            <a:r>
              <a:rPr lang="en-US" sz="2500" baseline="-25000" dirty="0"/>
              <a:t>1</a:t>
            </a:r>
            <a:endParaRPr lang="en-US" sz="2500" baseline="-25000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>
            <a:stCxn id="13" idx="0"/>
            <a:endCxn id="16" idx="2"/>
          </p:cNvCxnSpPr>
          <p:nvPr/>
        </p:nvCxnSpPr>
        <p:spPr>
          <a:xfrm flipH="1" flipV="1">
            <a:off x="8585392" y="4677318"/>
            <a:ext cx="775796" cy="1055981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8566" y="4224312"/>
            <a:ext cx="413652" cy="453006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9215718" y="3813443"/>
            <a:ext cx="730126" cy="398143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/>
              <a:t>S</a:t>
            </a:r>
            <a:r>
              <a:rPr lang="en-US" sz="2500" baseline="-25000" dirty="0"/>
              <a:t>2</a:t>
            </a:r>
            <a:endParaRPr lang="en-US" sz="2500" baseline="-2500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8792218" y="4211586"/>
            <a:ext cx="788563" cy="23922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7571612" y="5733299"/>
            <a:ext cx="775796" cy="3815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VM</a:t>
            </a:r>
            <a:r>
              <a:rPr lang="en-US" baseline="-25000" dirty="0" smtClean="0">
                <a:solidFill>
                  <a:schemeClr val="tx1"/>
                </a:solidFill>
              </a:rPr>
              <a:t>1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>
            <a:stCxn id="20" idx="0"/>
            <a:endCxn id="16" idx="2"/>
          </p:cNvCxnSpPr>
          <p:nvPr/>
        </p:nvCxnSpPr>
        <p:spPr>
          <a:xfrm flipV="1">
            <a:off x="7959510" y="4677318"/>
            <a:ext cx="625882" cy="1055981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3706157" y="5755541"/>
            <a:ext cx="775796" cy="3815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VM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374785" y="3709719"/>
            <a:ext cx="730126" cy="39814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/>
              <a:t>S</a:t>
            </a:r>
            <a:r>
              <a:rPr lang="en-US" sz="2500" baseline="-25000" dirty="0"/>
              <a:t>1</a:t>
            </a:r>
            <a:endParaRPr lang="en-US" sz="2500" baseline="-25000" dirty="0">
              <a:solidFill>
                <a:schemeClr val="tx1"/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3022" y="5278104"/>
            <a:ext cx="413652" cy="453006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>
          <a:xfrm>
            <a:off x="3751827" y="3711558"/>
            <a:ext cx="730126" cy="398143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smtClean="0"/>
              <a:t>S</a:t>
            </a:r>
            <a:r>
              <a:rPr lang="en-US" sz="2500" baseline="-25000"/>
              <a:t>2</a:t>
            </a:r>
            <a:endParaRPr lang="en-US" sz="2500" baseline="-250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351950" y="5749948"/>
            <a:ext cx="775796" cy="3815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VM</a:t>
            </a:r>
            <a:r>
              <a:rPr lang="en-US" baseline="-25000" dirty="0" smtClean="0">
                <a:solidFill>
                  <a:schemeClr val="tx1"/>
                </a:solidFill>
              </a:rPr>
              <a:t>1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cxnSp>
        <p:nvCxnSpPr>
          <p:cNvPr id="28" name="Straight Arrow Connector 27"/>
          <p:cNvCxnSpPr>
            <a:stCxn id="24" idx="0"/>
            <a:endCxn id="21" idx="2"/>
          </p:cNvCxnSpPr>
          <p:nvPr/>
        </p:nvCxnSpPr>
        <p:spPr>
          <a:xfrm flipV="1">
            <a:off x="2739848" y="4107862"/>
            <a:ext cx="0" cy="1170242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Arc 28"/>
          <p:cNvSpPr/>
          <p:nvPr/>
        </p:nvSpPr>
        <p:spPr>
          <a:xfrm rot="18900000">
            <a:off x="2876912" y="5160617"/>
            <a:ext cx="1118812" cy="1178663"/>
          </a:xfrm>
          <a:prstGeom prst="arc">
            <a:avLst/>
          </a:prstGeom>
          <a:ln w="381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c 29"/>
          <p:cNvSpPr/>
          <p:nvPr/>
        </p:nvSpPr>
        <p:spPr>
          <a:xfrm rot="8059967">
            <a:off x="2838373" y="4483424"/>
            <a:ext cx="1118812" cy="1178663"/>
          </a:xfrm>
          <a:prstGeom prst="arc">
            <a:avLst/>
          </a:prstGeom>
          <a:ln w="381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3131972" y="5224397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2PC</a:t>
            </a:r>
            <a:endParaRPr lang="en-US" dirty="0"/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7229" y="5278104"/>
            <a:ext cx="413652" cy="453006"/>
          </a:xfrm>
          <a:prstGeom prst="rect">
            <a:avLst/>
          </a:prstGeom>
        </p:spPr>
      </p:pic>
      <p:cxnSp>
        <p:nvCxnSpPr>
          <p:cNvPr id="33" name="Straight Arrow Connector 32"/>
          <p:cNvCxnSpPr>
            <a:stCxn id="32" idx="0"/>
            <a:endCxn id="21" idx="2"/>
          </p:cNvCxnSpPr>
          <p:nvPr/>
        </p:nvCxnSpPr>
        <p:spPr>
          <a:xfrm flipH="1" flipV="1">
            <a:off x="2739848" y="4107862"/>
            <a:ext cx="1354207" cy="1170242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2" idx="0"/>
            <a:endCxn id="25" idx="2"/>
          </p:cNvCxnSpPr>
          <p:nvPr/>
        </p:nvCxnSpPr>
        <p:spPr>
          <a:xfrm flipV="1">
            <a:off x="4094055" y="4109701"/>
            <a:ext cx="22835" cy="1168403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24" idx="0"/>
            <a:endCxn id="25" idx="2"/>
          </p:cNvCxnSpPr>
          <p:nvPr/>
        </p:nvCxnSpPr>
        <p:spPr>
          <a:xfrm flipV="1">
            <a:off x="2739848" y="4109701"/>
            <a:ext cx="1377042" cy="1168403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ight Arrow 47"/>
          <p:cNvSpPr/>
          <p:nvPr/>
        </p:nvSpPr>
        <p:spPr>
          <a:xfrm>
            <a:off x="5422508" y="4316087"/>
            <a:ext cx="1702192" cy="9593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Content Placeholder 2"/>
          <p:cNvSpPr>
            <a:spLocks noGrp="1"/>
          </p:cNvSpPr>
          <p:nvPr>
            <p:ph idx="1"/>
          </p:nvPr>
        </p:nvSpPr>
        <p:spPr>
          <a:xfrm>
            <a:off x="206188" y="1383766"/>
            <a:ext cx="11752730" cy="5337709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Read-after-Write consistency</a:t>
            </a:r>
          </a:p>
          <a:p>
            <a:pPr marL="0" indent="0" algn="ctr">
              <a:buNone/>
            </a:pPr>
            <a:r>
              <a:rPr lang="en-US" b="1" dirty="0" smtClean="0"/>
              <a:t>(Reads</a:t>
            </a:r>
            <a:r>
              <a:rPr lang="en-US" dirty="0" smtClean="0"/>
              <a:t> return the data from the latest </a:t>
            </a:r>
            <a:r>
              <a:rPr lang="en-US" b="1" dirty="0" smtClean="0"/>
              <a:t>Write)</a:t>
            </a:r>
            <a:endParaRPr lang="en-US" b="1" dirty="0"/>
          </a:p>
          <a:p>
            <a:endParaRPr lang="en-US" dirty="0" smtClean="0"/>
          </a:p>
          <a:p>
            <a:r>
              <a:rPr lang="en-US" dirty="0"/>
              <a:t>Multiple </a:t>
            </a:r>
            <a:r>
              <a:rPr lang="en-US" dirty="0" smtClean="0"/>
              <a:t>sources + control delegates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31777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7" grpId="0" animBg="1"/>
      <p:bldP spid="20" grpId="0" animBg="1"/>
      <p:bldP spid="19" grpId="0" animBg="1"/>
      <p:bldP spid="21" grpId="0" animBg="1"/>
      <p:bldP spid="25" grpId="0" animBg="1"/>
      <p:bldP spid="27" grpId="0" animBg="1"/>
      <p:bldP spid="29" grpId="0" animBg="1"/>
      <p:bldP spid="30" grpId="0" animBg="1"/>
      <p:bldP spid="31" grpId="0"/>
      <p:bldP spid="4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Application Case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Replica Set Control</a:t>
            </a:r>
            <a:endParaRPr lang="en-US" dirty="0"/>
          </a:p>
          <a:p>
            <a:pPr lvl="1"/>
            <a:r>
              <a:rPr lang="en-US" dirty="0" smtClean="0"/>
              <a:t>Read/Write replica set control</a:t>
            </a:r>
          </a:p>
          <a:p>
            <a:pPr lvl="1"/>
            <a:r>
              <a:rPr lang="en-US" dirty="0" smtClean="0"/>
              <a:t>63% throughput increase</a:t>
            </a:r>
          </a:p>
          <a:p>
            <a:r>
              <a:rPr lang="en-US" dirty="0" smtClean="0"/>
              <a:t>File Cache Control</a:t>
            </a:r>
          </a:p>
          <a:p>
            <a:pPr lvl="1"/>
            <a:r>
              <a:rPr lang="en-US" dirty="0" smtClean="0"/>
              <a:t>Cache disaggregation, isolation, and customization</a:t>
            </a:r>
          </a:p>
          <a:p>
            <a:pPr lvl="1"/>
            <a:r>
              <a:rPr lang="en-US" dirty="0" smtClean="0"/>
              <a:t>57% overall system throughput increase</a:t>
            </a:r>
          </a:p>
          <a:p>
            <a:r>
              <a:rPr lang="en-US" dirty="0"/>
              <a:t>Tail Latency </a:t>
            </a:r>
            <a:r>
              <a:rPr lang="en-US" dirty="0" smtClean="0"/>
              <a:t>Control</a:t>
            </a:r>
          </a:p>
          <a:p>
            <a:pPr lvl="1"/>
            <a:r>
              <a:rPr lang="en-US" dirty="0" smtClean="0"/>
              <a:t>Fine-grained IO load balancing</a:t>
            </a:r>
          </a:p>
          <a:p>
            <a:pPr lvl="1"/>
            <a:r>
              <a:rPr lang="en-US" dirty="0" smtClean="0"/>
              <a:t>2 orders of magnitude latency improvements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Please see paper for more details!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0A7F-4832-3F4E-AC54-EA167AB96586}" type="slidenum">
              <a:rPr lang="en-US" smtClean="0"/>
              <a:t>17</a:t>
            </a:fld>
            <a:endParaRPr lang="en-US"/>
          </a:p>
        </p:txBody>
      </p:sp>
      <p:grpSp>
        <p:nvGrpSpPr>
          <p:cNvPr id="66" name="Group 65"/>
          <p:cNvGrpSpPr/>
          <p:nvPr/>
        </p:nvGrpSpPr>
        <p:grpSpPr>
          <a:xfrm>
            <a:off x="8135757" y="4590167"/>
            <a:ext cx="3805416" cy="403016"/>
            <a:chOff x="8153502" y="4606489"/>
            <a:chExt cx="3805416" cy="403016"/>
          </a:xfrm>
        </p:grpSpPr>
        <p:grpSp>
          <p:nvGrpSpPr>
            <p:cNvPr id="10" name="Group 9"/>
            <p:cNvGrpSpPr/>
            <p:nvPr/>
          </p:nvGrpSpPr>
          <p:grpSpPr>
            <a:xfrm>
              <a:off x="8153502" y="4606715"/>
              <a:ext cx="1374963" cy="402790"/>
              <a:chOff x="2130238" y="1862769"/>
              <a:chExt cx="1374963" cy="402790"/>
            </a:xfrm>
          </p:grpSpPr>
          <p:sp>
            <p:nvSpPr>
              <p:cNvPr id="11" name="Rectangle 10"/>
              <p:cNvSpPr>
                <a:spLocks noChangeArrowheads="1"/>
              </p:cNvSpPr>
              <p:nvPr/>
            </p:nvSpPr>
            <p:spPr bwMode="auto">
              <a:xfrm>
                <a:off x="2130238" y="1865449"/>
                <a:ext cx="166791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6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p</a:t>
                </a:r>
                <a:endParaRPr kumimoji="0" lang="en-US" altLang="en-US" sz="2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12" name="Rectangle 11"/>
              <p:cNvSpPr>
                <a:spLocks noChangeArrowheads="1"/>
              </p:cNvSpPr>
              <p:nvPr/>
            </p:nvSpPr>
            <p:spPr bwMode="auto">
              <a:xfrm>
                <a:off x="3330389" y="1862769"/>
                <a:ext cx="174812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6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</a:rPr>
                  <a:t>X</a:t>
                </a:r>
                <a:endParaRPr kumimoji="0" lang="en-US" altLang="en-US" sz="18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cxnSp>
            <p:nvCxnSpPr>
              <p:cNvPr id="13" name="Straight Arrow Connector 12"/>
              <p:cNvCxnSpPr/>
              <p:nvPr/>
            </p:nvCxnSpPr>
            <p:spPr>
              <a:xfrm>
                <a:off x="2489200" y="2089568"/>
                <a:ext cx="67310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3"/>
            <p:cNvGrpSpPr/>
            <p:nvPr/>
          </p:nvGrpSpPr>
          <p:grpSpPr>
            <a:xfrm>
              <a:off x="10647465" y="4606489"/>
              <a:ext cx="1311453" cy="403016"/>
              <a:chOff x="4624201" y="1862543"/>
              <a:chExt cx="1311453" cy="403016"/>
            </a:xfrm>
          </p:grpSpPr>
          <p:sp>
            <p:nvSpPr>
              <p:cNvPr id="15" name="Rectangle 10"/>
              <p:cNvSpPr>
                <a:spLocks noChangeArrowheads="1"/>
              </p:cNvSpPr>
              <p:nvPr/>
            </p:nvSpPr>
            <p:spPr bwMode="auto">
              <a:xfrm>
                <a:off x="4624201" y="1862543"/>
                <a:ext cx="179536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6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p</a:t>
                </a:r>
                <a:endParaRPr kumimoji="0" lang="en-US" altLang="en-US" sz="2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16" name="Rectangle 11"/>
              <p:cNvSpPr>
                <a:spLocks noChangeArrowheads="1"/>
              </p:cNvSpPr>
              <p:nvPr/>
            </p:nvSpPr>
            <p:spPr bwMode="auto">
              <a:xfrm>
                <a:off x="5729092" y="1865449"/>
                <a:ext cx="206562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6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</a:rPr>
                  <a:t>Y</a:t>
                </a:r>
                <a:endParaRPr kumimoji="0" lang="en-US" altLang="en-US" sz="1800" b="1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</a:endParaRPr>
              </a:p>
            </p:txBody>
          </p:sp>
          <p:cxnSp>
            <p:nvCxnSpPr>
              <p:cNvPr id="17" name="Straight Arrow Connector 16"/>
              <p:cNvCxnSpPr/>
              <p:nvPr/>
            </p:nvCxnSpPr>
            <p:spPr>
              <a:xfrm>
                <a:off x="4919476" y="2089568"/>
                <a:ext cx="67310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Right Arrow 17"/>
            <p:cNvSpPr/>
            <p:nvPr/>
          </p:nvSpPr>
          <p:spPr>
            <a:xfrm>
              <a:off x="9777722" y="4685595"/>
              <a:ext cx="620486" cy="311218"/>
            </a:xfrm>
            <a:prstGeom prst="rightArrow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8101122" y="3087972"/>
            <a:ext cx="3857796" cy="870717"/>
            <a:chOff x="8101122" y="2894519"/>
            <a:chExt cx="3857796" cy="870717"/>
          </a:xfrm>
        </p:grpSpPr>
        <p:sp>
          <p:nvSpPr>
            <p:cNvPr id="34" name="Right Arrow 33"/>
            <p:cNvSpPr/>
            <p:nvPr/>
          </p:nvSpPr>
          <p:spPr>
            <a:xfrm>
              <a:off x="9728222" y="3202548"/>
              <a:ext cx="620486" cy="311218"/>
            </a:xfrm>
            <a:prstGeom prst="rightArrow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8101122" y="2894519"/>
              <a:ext cx="1365151" cy="870717"/>
              <a:chOff x="2127358" y="3166966"/>
              <a:chExt cx="1365151" cy="870717"/>
            </a:xfrm>
          </p:grpSpPr>
          <p:sp>
            <p:nvSpPr>
              <p:cNvPr id="36" name="Rectangle 34"/>
              <p:cNvSpPr>
                <a:spLocks noChangeArrowheads="1"/>
              </p:cNvSpPr>
              <p:nvPr/>
            </p:nvSpPr>
            <p:spPr bwMode="auto">
              <a:xfrm>
                <a:off x="2130238" y="3166966"/>
                <a:ext cx="179536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6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p</a:t>
                </a:r>
                <a:endParaRPr kumimoji="0" lang="en-US" altLang="en-US" sz="2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37" name="Rectangle 35"/>
              <p:cNvSpPr>
                <a:spLocks noChangeArrowheads="1"/>
              </p:cNvSpPr>
              <p:nvPr/>
            </p:nvSpPr>
            <p:spPr bwMode="auto">
              <a:xfrm>
                <a:off x="3308163" y="3424141"/>
                <a:ext cx="184346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600" b="1" i="0" u="none" strike="noStrike" cap="none" normalizeH="0" baseline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</a:rPr>
                  <a:t>X</a:t>
                </a:r>
                <a:endParaRPr kumimoji="0" lang="en-US" altLang="en-US" sz="1800" b="1" i="0" u="none" strike="noStrike" cap="none" normalizeH="0" baseline="0" smtClean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38" name="Rectangle 50"/>
              <p:cNvSpPr>
                <a:spLocks noChangeArrowheads="1"/>
              </p:cNvSpPr>
              <p:nvPr/>
            </p:nvSpPr>
            <p:spPr bwMode="auto">
              <a:xfrm>
                <a:off x="2127358" y="3637573"/>
                <a:ext cx="118622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6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r</a:t>
                </a:r>
                <a:endParaRPr kumimoji="0" lang="en-US" altLang="en-US" sz="2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cxnSp>
            <p:nvCxnSpPr>
              <p:cNvPr id="39" name="Straight Arrow Connector 38"/>
              <p:cNvCxnSpPr/>
              <p:nvPr/>
            </p:nvCxnSpPr>
            <p:spPr>
              <a:xfrm>
                <a:off x="2472690" y="3427131"/>
                <a:ext cx="673100" cy="16039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Arrow Connector 39"/>
              <p:cNvCxnSpPr/>
              <p:nvPr/>
            </p:nvCxnSpPr>
            <p:spPr>
              <a:xfrm flipV="1">
                <a:off x="2470536" y="3725705"/>
                <a:ext cx="673100" cy="16039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" name="Group 40"/>
            <p:cNvGrpSpPr/>
            <p:nvPr/>
          </p:nvGrpSpPr>
          <p:grpSpPr>
            <a:xfrm>
              <a:off x="10597965" y="2894519"/>
              <a:ext cx="1360953" cy="870717"/>
              <a:chOff x="4624201" y="3166966"/>
              <a:chExt cx="1360953" cy="870717"/>
            </a:xfrm>
          </p:grpSpPr>
          <p:sp>
            <p:nvSpPr>
              <p:cNvPr id="42" name="Rectangle 31"/>
              <p:cNvSpPr>
                <a:spLocks noChangeArrowheads="1"/>
              </p:cNvSpPr>
              <p:nvPr/>
            </p:nvSpPr>
            <p:spPr bwMode="auto">
              <a:xfrm>
                <a:off x="5203668" y="3428682"/>
                <a:ext cx="302968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600" b="1" i="0" u="none" strike="noStrike" cap="none" normalizeH="0" baseline="0" dirty="0" smtClean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</a:rPr>
                  <a:t>W</a:t>
                </a:r>
                <a:endParaRPr kumimoji="0" lang="en-US" altLang="en-US" sz="1800" b="1" i="0" u="none" strike="noStrike" cap="none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</a:endParaRPr>
              </a:p>
            </p:txBody>
          </p:sp>
          <p:sp>
            <p:nvSpPr>
              <p:cNvPr id="43" name="Rectangle 41"/>
              <p:cNvSpPr>
                <a:spLocks noChangeArrowheads="1"/>
              </p:cNvSpPr>
              <p:nvPr/>
            </p:nvSpPr>
            <p:spPr bwMode="auto">
              <a:xfrm>
                <a:off x="5800808" y="3424679"/>
                <a:ext cx="184346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6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</a:rPr>
                  <a:t>X</a:t>
                </a:r>
                <a:endParaRPr kumimoji="0" lang="en-US" altLang="en-US" sz="18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4" name="Rectangle 54"/>
              <p:cNvSpPr>
                <a:spLocks noChangeArrowheads="1"/>
              </p:cNvSpPr>
              <p:nvPr/>
            </p:nvSpPr>
            <p:spPr bwMode="auto">
              <a:xfrm>
                <a:off x="4629962" y="3166966"/>
                <a:ext cx="179536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6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p</a:t>
                </a:r>
                <a:endParaRPr kumimoji="0" lang="en-US" altLang="en-US" sz="2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5" name="Rectangle 55"/>
              <p:cNvSpPr>
                <a:spLocks noChangeArrowheads="1"/>
              </p:cNvSpPr>
              <p:nvPr/>
            </p:nvSpPr>
            <p:spPr bwMode="auto">
              <a:xfrm>
                <a:off x="4624201" y="3637573"/>
                <a:ext cx="118622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6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r</a:t>
                </a:r>
                <a:endParaRPr kumimoji="0" lang="en-US" altLang="en-US" sz="2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cxnSp>
            <p:nvCxnSpPr>
              <p:cNvPr id="46" name="Straight Arrow Connector 45"/>
              <p:cNvCxnSpPr/>
              <p:nvPr/>
            </p:nvCxnSpPr>
            <p:spPr>
              <a:xfrm>
                <a:off x="4878290" y="3431000"/>
                <a:ext cx="278296" cy="14611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Arrow Connector 46"/>
              <p:cNvCxnSpPr/>
              <p:nvPr/>
            </p:nvCxnSpPr>
            <p:spPr>
              <a:xfrm flipV="1">
                <a:off x="4878290" y="3712767"/>
                <a:ext cx="278296" cy="14611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Arrow Connector 47"/>
              <p:cNvCxnSpPr>
                <a:endCxn id="43" idx="1"/>
              </p:cNvCxnSpPr>
              <p:nvPr/>
            </p:nvCxnSpPr>
            <p:spPr>
              <a:xfrm>
                <a:off x="5556431" y="3624196"/>
                <a:ext cx="244377" cy="53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" name="Group 4"/>
          <p:cNvGrpSpPr/>
          <p:nvPr/>
        </p:nvGrpSpPr>
        <p:grpSpPr>
          <a:xfrm>
            <a:off x="8091421" y="1656389"/>
            <a:ext cx="3859411" cy="1019235"/>
            <a:chOff x="8091421" y="1529389"/>
            <a:chExt cx="3859411" cy="1019235"/>
          </a:xfrm>
        </p:grpSpPr>
        <p:sp>
          <p:nvSpPr>
            <p:cNvPr id="49" name="Right Arrow 48"/>
            <p:cNvSpPr/>
            <p:nvPr/>
          </p:nvSpPr>
          <p:spPr>
            <a:xfrm>
              <a:off x="9716896" y="1858063"/>
              <a:ext cx="620486" cy="311218"/>
            </a:xfrm>
            <a:prstGeom prst="rightArrow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50" name="Group 49"/>
            <p:cNvGrpSpPr/>
            <p:nvPr/>
          </p:nvGrpSpPr>
          <p:grpSpPr>
            <a:xfrm>
              <a:off x="8091421" y="1569216"/>
              <a:ext cx="1351186" cy="852787"/>
              <a:chOff x="2130236" y="4636749"/>
              <a:chExt cx="1351186" cy="852787"/>
            </a:xfrm>
          </p:grpSpPr>
          <p:sp>
            <p:nvSpPr>
              <p:cNvPr id="51" name="Rectangle 59"/>
              <p:cNvSpPr>
                <a:spLocks noChangeArrowheads="1"/>
              </p:cNvSpPr>
              <p:nvPr/>
            </p:nvSpPr>
            <p:spPr bwMode="auto">
              <a:xfrm>
                <a:off x="2136588" y="4636749"/>
                <a:ext cx="179536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6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p</a:t>
                </a:r>
                <a:endParaRPr kumimoji="0" lang="en-US" altLang="en-US" sz="2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2" name="Rectangle 60"/>
              <p:cNvSpPr>
                <a:spLocks noChangeArrowheads="1"/>
              </p:cNvSpPr>
              <p:nvPr/>
            </p:nvSpPr>
            <p:spPr bwMode="auto">
              <a:xfrm>
                <a:off x="3297076" y="4889371"/>
                <a:ext cx="184346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6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</a:rPr>
                  <a:t>X</a:t>
                </a:r>
                <a:endParaRPr kumimoji="0" lang="en-US" altLang="en-US" sz="18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53" name="Rectangle 64"/>
              <p:cNvSpPr>
                <a:spLocks noChangeArrowheads="1"/>
              </p:cNvSpPr>
              <p:nvPr/>
            </p:nvSpPr>
            <p:spPr bwMode="auto">
              <a:xfrm>
                <a:off x="2130236" y="5089426"/>
                <a:ext cx="118622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6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r</a:t>
                </a:r>
                <a:endParaRPr kumimoji="0" lang="en-US" altLang="en-US" sz="2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cxnSp>
            <p:nvCxnSpPr>
              <p:cNvPr id="54" name="Straight Arrow Connector 53"/>
              <p:cNvCxnSpPr/>
              <p:nvPr/>
            </p:nvCxnSpPr>
            <p:spPr>
              <a:xfrm>
                <a:off x="2472690" y="4880333"/>
                <a:ext cx="673100" cy="16039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Arrow Connector 54"/>
              <p:cNvCxnSpPr/>
              <p:nvPr/>
            </p:nvCxnSpPr>
            <p:spPr>
              <a:xfrm flipV="1">
                <a:off x="2470536" y="5178907"/>
                <a:ext cx="673100" cy="16039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6" name="Group 55"/>
            <p:cNvGrpSpPr/>
            <p:nvPr/>
          </p:nvGrpSpPr>
          <p:grpSpPr>
            <a:xfrm>
              <a:off x="10585386" y="1529389"/>
              <a:ext cx="1365446" cy="1019235"/>
              <a:chOff x="4624201" y="4596922"/>
              <a:chExt cx="1365446" cy="1019235"/>
            </a:xfrm>
          </p:grpSpPr>
          <p:sp>
            <p:nvSpPr>
              <p:cNvPr id="57" name="Rectangle 17"/>
              <p:cNvSpPr>
                <a:spLocks noChangeArrowheads="1"/>
              </p:cNvSpPr>
              <p:nvPr/>
            </p:nvSpPr>
            <p:spPr bwMode="auto">
              <a:xfrm>
                <a:off x="5816413" y="4916009"/>
                <a:ext cx="173124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6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</a:rPr>
                  <a:t>Y</a:t>
                </a:r>
                <a:endParaRPr kumimoji="0" lang="en-US" altLang="en-US" sz="1800" b="1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</a:endParaRPr>
              </a:p>
            </p:txBody>
          </p:sp>
          <p:sp>
            <p:nvSpPr>
              <p:cNvPr id="58" name="Rectangle 21"/>
              <p:cNvSpPr>
                <a:spLocks noChangeArrowheads="1"/>
              </p:cNvSpPr>
              <p:nvPr/>
            </p:nvSpPr>
            <p:spPr bwMode="auto">
              <a:xfrm>
                <a:off x="5824351" y="5216047"/>
                <a:ext cx="158698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600" b="1" i="0" u="none" strike="noStrike" cap="none" normalizeH="0" baseline="0" dirty="0" smtClean="0">
                    <a:ln>
                      <a:noFill/>
                    </a:ln>
                    <a:solidFill>
                      <a:schemeClr val="accent4">
                        <a:lumMod val="75000"/>
                      </a:schemeClr>
                    </a:solidFill>
                    <a:effectLst/>
                    <a:latin typeface="Calibri" panose="020F0502020204030204" pitchFamily="34" charset="0"/>
                  </a:rPr>
                  <a:t>Z</a:t>
                </a:r>
                <a:endParaRPr kumimoji="0" lang="en-US" altLang="en-US" sz="1800" b="1" i="0" u="none" strike="noStrike" cap="none" normalizeH="0" baseline="0" dirty="0" smtClean="0">
                  <a:ln>
                    <a:noFill/>
                  </a:ln>
                  <a:solidFill>
                    <a:schemeClr val="accent4">
                      <a:lumMod val="75000"/>
                    </a:schemeClr>
                  </a:solidFill>
                  <a:effectLst/>
                </a:endParaRPr>
              </a:p>
            </p:txBody>
          </p:sp>
          <p:sp>
            <p:nvSpPr>
              <p:cNvPr id="59" name="Rectangle 22"/>
              <p:cNvSpPr>
                <a:spLocks noChangeArrowheads="1"/>
              </p:cNvSpPr>
              <p:nvPr/>
            </p:nvSpPr>
            <p:spPr bwMode="auto">
              <a:xfrm>
                <a:off x="5805301" y="4596922"/>
                <a:ext cx="184346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6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</a:rPr>
                  <a:t>X</a:t>
                </a:r>
                <a:endParaRPr kumimoji="0" lang="en-US" altLang="en-US" sz="18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60" name="Rectangle 68"/>
              <p:cNvSpPr>
                <a:spLocks noChangeArrowheads="1"/>
              </p:cNvSpPr>
              <p:nvPr/>
            </p:nvSpPr>
            <p:spPr bwMode="auto">
              <a:xfrm>
                <a:off x="4624201" y="4636749"/>
                <a:ext cx="179536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6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p</a:t>
                </a:r>
                <a:endParaRPr kumimoji="0" lang="en-US" altLang="en-US" sz="2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1" name="Rectangle 69"/>
              <p:cNvSpPr>
                <a:spLocks noChangeArrowheads="1"/>
              </p:cNvSpPr>
              <p:nvPr/>
            </p:nvSpPr>
            <p:spPr bwMode="auto">
              <a:xfrm>
                <a:off x="4624201" y="5083759"/>
                <a:ext cx="118622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6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r</a:t>
                </a:r>
                <a:endParaRPr kumimoji="0" lang="en-US" altLang="en-US" sz="2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cxnSp>
            <p:nvCxnSpPr>
              <p:cNvPr id="62" name="Straight Arrow Connector 61"/>
              <p:cNvCxnSpPr/>
              <p:nvPr/>
            </p:nvCxnSpPr>
            <p:spPr>
              <a:xfrm>
                <a:off x="4989326" y="5089844"/>
                <a:ext cx="67310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Arrow Connector 62"/>
              <p:cNvCxnSpPr/>
              <p:nvPr/>
            </p:nvCxnSpPr>
            <p:spPr>
              <a:xfrm flipV="1">
                <a:off x="5000438" y="4817724"/>
                <a:ext cx="673100" cy="270194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Arrow Connector 63"/>
              <p:cNvCxnSpPr/>
              <p:nvPr/>
            </p:nvCxnSpPr>
            <p:spPr>
              <a:xfrm>
                <a:off x="4997264" y="5089844"/>
                <a:ext cx="673100" cy="270194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Arc 64"/>
              <p:cNvSpPr/>
              <p:nvPr/>
            </p:nvSpPr>
            <p:spPr>
              <a:xfrm rot="2700000">
                <a:off x="4680668" y="4696720"/>
                <a:ext cx="673539" cy="692559"/>
              </a:xfrm>
              <a:prstGeom prst="arc">
                <a:avLst/>
              </a:prstGeom>
              <a:ln w="3810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73356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Tail Latency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188" y="1510766"/>
            <a:ext cx="11752730" cy="5337709"/>
          </a:xfrm>
        </p:spPr>
        <p:txBody>
          <a:bodyPr/>
          <a:lstStyle/>
          <a:p>
            <a:r>
              <a:rPr lang="en-US" dirty="0" smtClean="0"/>
              <a:t>Exchange servers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Temporarily forward IOs from loaded volumes onto less loaded volumes</a:t>
            </a:r>
          </a:p>
          <a:p>
            <a:pPr lvl="1"/>
            <a:r>
              <a:rPr lang="en-US" dirty="0" smtClean="0"/>
              <a:t>Maintain strong consistency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0A7F-4832-3F4E-AC54-EA167AB96586}" type="slidenum">
              <a:rPr lang="en-US" smtClean="0"/>
              <a:t>18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3201" y="2001181"/>
            <a:ext cx="5193954" cy="3475653"/>
          </a:xfrm>
          <a:prstGeom prst="rect">
            <a:avLst/>
          </a:prstGeom>
        </p:spPr>
      </p:pic>
      <p:sp>
        <p:nvSpPr>
          <p:cNvPr id="29" name="Rectangle 28"/>
          <p:cNvSpPr/>
          <p:nvPr/>
        </p:nvSpPr>
        <p:spPr>
          <a:xfrm>
            <a:off x="7086824" y="1407550"/>
            <a:ext cx="1762864" cy="842781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Storage Server</a:t>
            </a:r>
          </a:p>
          <a:p>
            <a:pPr algn="ctr"/>
            <a:r>
              <a:rPr lang="en-US" sz="3500" dirty="0" err="1" smtClean="0"/>
              <a:t>S</a:t>
            </a:r>
            <a:r>
              <a:rPr lang="en-US" sz="3500" baseline="-25000" dirty="0" err="1" smtClean="0"/>
              <a:t>max</a:t>
            </a:r>
            <a:endParaRPr lang="en-US" sz="3500" baseline="-250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445975" y="5026989"/>
            <a:ext cx="950768" cy="5065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VM</a:t>
            </a:r>
            <a:r>
              <a:rPr lang="en-US" sz="2200" baseline="-25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335065" y="2419331"/>
            <a:ext cx="55976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</a:rPr>
              <a:t>!!!</a:t>
            </a:r>
            <a:endParaRPr lang="en-US" sz="3000" b="1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589785" y="5139730"/>
            <a:ext cx="40588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 smtClean="0"/>
              <a:t>…</a:t>
            </a:r>
            <a:endParaRPr lang="en-US" sz="2500" dirty="0"/>
          </a:p>
        </p:txBody>
      </p:sp>
      <p:sp>
        <p:nvSpPr>
          <p:cNvPr id="33" name="Rectangle 32"/>
          <p:cNvSpPr/>
          <p:nvPr/>
        </p:nvSpPr>
        <p:spPr>
          <a:xfrm>
            <a:off x="9506384" y="1407550"/>
            <a:ext cx="1762864" cy="842781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Storage Server</a:t>
            </a:r>
          </a:p>
          <a:p>
            <a:pPr algn="ctr"/>
            <a:r>
              <a:rPr lang="en-US" sz="3500" dirty="0" err="1" smtClean="0"/>
              <a:t>S</a:t>
            </a:r>
            <a:r>
              <a:rPr lang="en-US" sz="3500" baseline="-25000" dirty="0" err="1" smtClean="0"/>
              <a:t>min</a:t>
            </a:r>
            <a:endParaRPr lang="en-US" sz="3500" baseline="-250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8598346" y="5026989"/>
            <a:ext cx="950768" cy="5065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</a:rPr>
              <a:t>VM</a:t>
            </a:r>
            <a:r>
              <a:rPr lang="en-US" sz="2200" baseline="-25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0042561" y="5026988"/>
            <a:ext cx="950768" cy="5065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err="1" smtClean="0">
                <a:solidFill>
                  <a:schemeClr val="tx1"/>
                </a:solidFill>
              </a:rPr>
              <a:t>VM</a:t>
            </a:r>
            <a:r>
              <a:rPr lang="en-US" sz="2200" baseline="-25000" dirty="0" err="1">
                <a:solidFill>
                  <a:schemeClr val="tx1"/>
                </a:solidFill>
              </a:rPr>
              <a:t>n</a:t>
            </a:r>
            <a:endParaRPr lang="en-US" sz="2200" baseline="-250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0444214" y="4874447"/>
            <a:ext cx="152541" cy="15254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8994917" y="4874447"/>
            <a:ext cx="152541" cy="15254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845088" y="4874448"/>
            <a:ext cx="152541" cy="15254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845088" y="4872922"/>
            <a:ext cx="152541" cy="15254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8997459" y="4872922"/>
            <a:ext cx="152541" cy="15254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0441674" y="4874448"/>
            <a:ext cx="152541" cy="15254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845087" y="4874448"/>
            <a:ext cx="152541" cy="15254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8997458" y="4874448"/>
            <a:ext cx="152541" cy="15254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10441673" y="4874447"/>
            <a:ext cx="152541" cy="15254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7845086" y="4874448"/>
            <a:ext cx="152541" cy="15254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7894834" y="2255033"/>
            <a:ext cx="146843" cy="9145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10314184" y="2250191"/>
            <a:ext cx="146843" cy="9145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6963584" y="1356501"/>
            <a:ext cx="4504267" cy="42092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535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7.40741E-7 L -0.09023 -0.25833 L -0.09023 -0.38079 " pathEditMode="relative" rAng="0" ptsTypes="AAA">
                                      <p:cBhvr>
                                        <p:cTn id="1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18" y="-19051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4.16667E-7 7.40741E-7 L 0.00378 -0.26019 L 0.00378 -0.3581 " pathEditMode="relative" rAng="0" ptsTypes="AAA">
                                      <p:cBhvr>
                                        <p:cTn id="1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" y="-17917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-0.00026 -0.00069 L -0.20885 -0.25995 L -0.20885 -0.33611 " pathEditMode="relative" rAng="0" ptsTypes="AAA">
                                      <p:cBhvr>
                                        <p:cTn id="2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30" y="-16782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-0.00013 -0.00069 L 0.00456 -0.26111 L 0.00456 -0.31458 " pathEditMode="relative" rAng="0" ptsTypes="AAA">
                                      <p:cBhvr>
                                        <p:cTn id="2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4" y="-15694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013 -7.40741E-7 L -0.09036 -0.26134 L -0.09036 -0.29236 " pathEditMode="relative" rAng="0" ptsTypes="AAA">
                                      <p:cBhvr>
                                        <p:cTn id="2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18" y="-1463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0.00013 -7.40741E-7 L -0.20885 -0.25995 L -0.20885 -0.27153 " pathEditMode="relative" rAng="0" ptsTypes="AAA">
                                      <p:cBhvr>
                                        <p:cTn id="2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56" y="-1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4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0.00069 L 0.2026 -0.26111 L 0.2026 -0.38264 " pathEditMode="relative" rAng="0" ptsTypes="AAA">
                                      <p:cBhvr>
                                        <p:cTn id="33" dur="1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30" y="-19097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0" presetClass="path" presetSubtype="0" accel="50000" decel="5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-6.25E-7 -0.00069 L -0.01055 -0.26227 L -0.01055 -0.36111 " pathEditMode="relative" rAng="0" ptsTypes="AAA">
                                      <p:cBhvr>
                                        <p:cTn id="35" dur="1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4" y="-18032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0" presetClass="path" presetSubtype="0" accel="50000" decel="5000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animMotion origin="layout" path="M -0.00039 -0.00069 L 0.1082 -0.26296 L 0.1082 -0.33912 " pathEditMode="relative" rAng="0" ptsTypes="AAA">
                                      <p:cBhvr>
                                        <p:cTn id="37" dur="1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30" y="-16921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0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0013 -0.00069 L 0.2026 -0.26458 L 0.2026 -0.31852 " pathEditMode="relative" rAng="0" ptsTypes="AAA">
                                      <p:cBhvr>
                                        <p:cTn id="39" dur="1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30" y="-15903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Tail Latency Control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storage server: </a:t>
            </a:r>
          </a:p>
          <a:p>
            <a:pPr lvl="1"/>
            <a:r>
              <a:rPr lang="en-US" dirty="0" err="1" smtClean="0"/>
              <a:t>Avg</a:t>
            </a:r>
            <a:r>
              <a:rPr lang="en-US" baseline="-25000" dirty="0" err="1" smtClean="0"/>
              <a:t>hour</a:t>
            </a:r>
            <a:r>
              <a:rPr lang="en-US" dirty="0" smtClean="0"/>
              <a:t>: exponential moving average – last hour</a:t>
            </a:r>
          </a:p>
          <a:p>
            <a:pPr lvl="1"/>
            <a:r>
              <a:rPr lang="en-US" dirty="0" err="1" smtClean="0"/>
              <a:t>Avg</a:t>
            </a:r>
            <a:r>
              <a:rPr lang="en-US" baseline="-25000" dirty="0" err="1" smtClean="0"/>
              <a:t>min</a:t>
            </a:r>
            <a:r>
              <a:rPr lang="en-US" dirty="0" smtClean="0"/>
              <a:t>: sliding window average – last minute</a:t>
            </a:r>
          </a:p>
          <a:p>
            <a:r>
              <a:rPr lang="en-US" dirty="0" smtClean="0"/>
              <a:t>Temporarily forward IO if: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0A7F-4832-3F4E-AC54-EA167AB96586}" type="slidenum">
              <a:rPr lang="en-US" smtClean="0"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69606" y="3131221"/>
            <a:ext cx="30258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/>
              <a:t>Avg</a:t>
            </a:r>
            <a:r>
              <a:rPr lang="en-US" sz="3200" baseline="-25000" dirty="0" err="1"/>
              <a:t>min</a:t>
            </a:r>
            <a:r>
              <a:rPr lang="en-US" sz="3000" dirty="0" smtClean="0"/>
              <a:t> &gt; ⍺</a:t>
            </a:r>
            <a:r>
              <a:rPr lang="en-US" sz="3200" dirty="0"/>
              <a:t> </a:t>
            </a:r>
            <a:r>
              <a:rPr lang="en-US" sz="3200" dirty="0" err="1"/>
              <a:t>Avg</a:t>
            </a:r>
            <a:r>
              <a:rPr lang="en-US" sz="3200" baseline="-25000" dirty="0" err="1"/>
              <a:t>hour</a:t>
            </a:r>
            <a:endParaRPr lang="en-US" sz="3000" baseline="-25000" dirty="0"/>
          </a:p>
        </p:txBody>
      </p:sp>
      <p:sp>
        <p:nvSpPr>
          <p:cNvPr id="18" name="Rectangle 17"/>
          <p:cNvSpPr/>
          <p:nvPr/>
        </p:nvSpPr>
        <p:spPr>
          <a:xfrm>
            <a:off x="9691958" y="6191179"/>
            <a:ext cx="775796" cy="3815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VM</a:t>
            </a:r>
            <a:r>
              <a:rPr lang="en-US" baseline="-25000" dirty="0" err="1" smtClean="0">
                <a:solidFill>
                  <a:schemeClr val="tx1"/>
                </a:solidFill>
              </a:rPr>
              <a:t>max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101483" y="4271323"/>
            <a:ext cx="730126" cy="39814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err="1" smtClean="0"/>
              <a:t>S</a:t>
            </a:r>
            <a:r>
              <a:rPr lang="en-US" sz="2500" baseline="-25000" dirty="0" err="1" smtClean="0"/>
              <a:t>max</a:t>
            </a:r>
            <a:endParaRPr lang="en-US" sz="2500" baseline="-25000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>
            <a:stCxn id="18" idx="0"/>
            <a:endCxn id="19" idx="2"/>
          </p:cNvCxnSpPr>
          <p:nvPr/>
        </p:nvCxnSpPr>
        <p:spPr>
          <a:xfrm flipH="1" flipV="1">
            <a:off x="9466546" y="4669466"/>
            <a:ext cx="613310" cy="1521713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8595" y="4682192"/>
            <a:ext cx="413652" cy="453006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10135747" y="4271323"/>
            <a:ext cx="730126" cy="398143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err="1" smtClean="0"/>
              <a:t>S</a:t>
            </a:r>
            <a:r>
              <a:rPr lang="en-US" sz="2500" baseline="-25000" dirty="0" err="1" smtClean="0"/>
              <a:t>min</a:t>
            </a:r>
            <a:endParaRPr lang="en-US" sz="2500" baseline="-25000" dirty="0">
              <a:solidFill>
                <a:schemeClr val="tx1"/>
              </a:solidFill>
            </a:endParaRPr>
          </a:p>
        </p:txBody>
      </p:sp>
      <p:cxnSp>
        <p:nvCxnSpPr>
          <p:cNvPr id="24" name="Straight Arrow Connector 23"/>
          <p:cNvCxnSpPr>
            <a:stCxn id="23" idx="3"/>
            <a:endCxn id="26" idx="2"/>
          </p:cNvCxnSpPr>
          <p:nvPr/>
        </p:nvCxnSpPr>
        <p:spPr>
          <a:xfrm flipV="1">
            <a:off x="9712247" y="4669466"/>
            <a:ext cx="788563" cy="23922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597280" y="4908695"/>
            <a:ext cx="5795369" cy="16158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Consolas" panose="020B0609020204030204" pitchFamily="49" charset="0"/>
                <a:sym typeface="Wingdings" panose="05000000000000000000" pitchFamily="2" charset="2"/>
              </a:rPr>
              <a:t>Insert</a:t>
            </a:r>
            <a:r>
              <a:rPr lang="en-US" dirty="0" smtClean="0">
                <a:sym typeface="Wingdings" panose="05000000000000000000" pitchFamily="2" charset="2"/>
              </a:rPr>
              <a:t>(&lt;</a:t>
            </a:r>
            <a:r>
              <a:rPr lang="en-US" dirty="0">
                <a:sym typeface="Wingdings" panose="05000000000000000000" pitchFamily="2" charset="2"/>
              </a:rPr>
              <a:t>*</a:t>
            </a:r>
            <a:r>
              <a:rPr lang="en-US" dirty="0" smtClean="0">
                <a:sym typeface="Wingdings" panose="05000000000000000000" pitchFamily="2" charset="2"/>
              </a:rPr>
              <a:t>, </a:t>
            </a:r>
            <a:r>
              <a:rPr lang="en-US" dirty="0">
                <a:sym typeface="Wingdings" panose="05000000000000000000" pitchFamily="2" charset="2"/>
              </a:rPr>
              <a:t>w, //</a:t>
            </a:r>
            <a:r>
              <a:rPr lang="en-US" dirty="0" err="1" smtClean="0">
                <a:sym typeface="Wingdings" panose="05000000000000000000" pitchFamily="2" charset="2"/>
              </a:rPr>
              <a:t>S</a:t>
            </a:r>
            <a:r>
              <a:rPr lang="en-US" baseline="-25000" dirty="0" err="1" smtClean="0">
                <a:sym typeface="Wingdings" panose="05000000000000000000" pitchFamily="2" charset="2"/>
              </a:rPr>
              <a:t>max</a:t>
            </a:r>
            <a:r>
              <a:rPr lang="en-US" dirty="0" smtClean="0">
                <a:sym typeface="Wingdings" panose="05000000000000000000" pitchFamily="2" charset="2"/>
              </a:rPr>
              <a:t>/</a:t>
            </a:r>
            <a:r>
              <a:rPr lang="en-US" dirty="0" err="1" smtClean="0">
                <a:sym typeface="Wingdings" panose="05000000000000000000" pitchFamily="2" charset="2"/>
              </a:rPr>
              <a:t>VHD</a:t>
            </a:r>
            <a:r>
              <a:rPr lang="en-US" baseline="-25000" dirty="0" err="1" smtClean="0">
                <a:sym typeface="Wingdings" panose="05000000000000000000" pitchFamily="2" charset="2"/>
              </a:rPr>
              <a:t>max</a:t>
            </a:r>
            <a:r>
              <a:rPr lang="en-US" dirty="0" smtClean="0">
                <a:sym typeface="Wingdings" panose="05000000000000000000" pitchFamily="2" charset="2"/>
              </a:rPr>
              <a:t>&gt;, </a:t>
            </a:r>
            <a:r>
              <a:rPr lang="en-US" dirty="0">
                <a:sym typeface="Wingdings" panose="05000000000000000000" pitchFamily="2" charset="2"/>
              </a:rPr>
              <a:t>(</a:t>
            </a:r>
            <a:r>
              <a:rPr lang="en-US" b="1" dirty="0">
                <a:sym typeface="Wingdings" panose="05000000000000000000" pitchFamily="2" charset="2"/>
              </a:rPr>
              <a:t>F</a:t>
            </a:r>
            <a:r>
              <a:rPr lang="en-US" dirty="0">
                <a:sym typeface="Wingdings" panose="05000000000000000000" pitchFamily="2" charset="2"/>
              </a:rPr>
              <a:t>(); return &lt;IO, //</a:t>
            </a:r>
            <a:r>
              <a:rPr lang="en-US" dirty="0" err="1" smtClean="0">
                <a:sym typeface="Wingdings" panose="05000000000000000000" pitchFamily="2" charset="2"/>
              </a:rPr>
              <a:t>S</a:t>
            </a:r>
            <a:r>
              <a:rPr lang="en-US" baseline="-25000" dirty="0" err="1" smtClean="0">
                <a:sym typeface="Wingdings" panose="05000000000000000000" pitchFamily="2" charset="2"/>
              </a:rPr>
              <a:t>min</a:t>
            </a:r>
            <a:r>
              <a:rPr lang="en-US" dirty="0" smtClean="0">
                <a:sym typeface="Wingdings" panose="05000000000000000000" pitchFamily="2" charset="2"/>
              </a:rPr>
              <a:t>/T&gt;))</a:t>
            </a:r>
            <a:endParaRPr lang="en-US" dirty="0"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r>
              <a:rPr lang="en-US" dirty="0">
                <a:latin typeface="Consolas" panose="020B0609020204030204" pitchFamily="49" charset="0"/>
                <a:sym typeface="Wingdings" panose="05000000000000000000" pitchFamily="2" charset="2"/>
              </a:rPr>
              <a:t>Insert</a:t>
            </a:r>
            <a:r>
              <a:rPr lang="en-US" dirty="0" smtClean="0">
                <a:sym typeface="Wingdings" panose="05000000000000000000" pitchFamily="2" charset="2"/>
              </a:rPr>
              <a:t>(&lt;*, </a:t>
            </a:r>
            <a:r>
              <a:rPr lang="en-US" dirty="0">
                <a:sym typeface="Wingdings" panose="05000000000000000000" pitchFamily="2" charset="2"/>
              </a:rPr>
              <a:t>r, </a:t>
            </a:r>
            <a:r>
              <a:rPr lang="en-US" dirty="0" smtClean="0">
                <a:sym typeface="Wingdings" panose="05000000000000000000" pitchFamily="2" charset="2"/>
              </a:rPr>
              <a:t>//</a:t>
            </a:r>
            <a:r>
              <a:rPr lang="en-US" dirty="0" err="1">
                <a:sym typeface="Wingdings" panose="05000000000000000000" pitchFamily="2" charset="2"/>
              </a:rPr>
              <a:t>S</a:t>
            </a:r>
            <a:r>
              <a:rPr lang="en-US" baseline="-25000" dirty="0" err="1">
                <a:sym typeface="Wingdings" panose="05000000000000000000" pitchFamily="2" charset="2"/>
              </a:rPr>
              <a:t>max</a:t>
            </a:r>
            <a:r>
              <a:rPr lang="en-US" dirty="0" smtClean="0">
                <a:sym typeface="Wingdings" panose="05000000000000000000" pitchFamily="2" charset="2"/>
              </a:rPr>
              <a:t>/</a:t>
            </a:r>
            <a:r>
              <a:rPr lang="en-US" dirty="0" err="1" smtClean="0">
                <a:sym typeface="Wingdings" panose="05000000000000000000" pitchFamily="2" charset="2"/>
              </a:rPr>
              <a:t>VHD</a:t>
            </a:r>
            <a:r>
              <a:rPr lang="en-US" baseline="-25000" dirty="0" err="1" smtClean="0">
                <a:sym typeface="Wingdings" panose="05000000000000000000" pitchFamily="2" charset="2"/>
              </a:rPr>
              <a:t>max</a:t>
            </a:r>
            <a:r>
              <a:rPr lang="en-US" dirty="0" smtClean="0">
                <a:sym typeface="Wingdings" panose="05000000000000000000" pitchFamily="2" charset="2"/>
              </a:rPr>
              <a:t>&gt;, </a:t>
            </a:r>
            <a:r>
              <a:rPr lang="en-US" dirty="0">
                <a:sym typeface="Wingdings" panose="05000000000000000000" pitchFamily="2" charset="2"/>
              </a:rPr>
              <a:t>(return &lt;IO, //</a:t>
            </a:r>
            <a:r>
              <a:rPr lang="en-US" dirty="0" err="1" smtClean="0">
                <a:sym typeface="Wingdings" panose="05000000000000000000" pitchFamily="2" charset="2"/>
              </a:rPr>
              <a:t>S</a:t>
            </a:r>
            <a:r>
              <a:rPr lang="en-US" baseline="-25000" dirty="0" err="1" smtClean="0">
                <a:sym typeface="Wingdings" panose="05000000000000000000" pitchFamily="2" charset="2"/>
              </a:rPr>
              <a:t>max</a:t>
            </a:r>
            <a:r>
              <a:rPr lang="en-US" dirty="0" smtClean="0">
                <a:sym typeface="Wingdings" panose="05000000000000000000" pitchFamily="2" charset="2"/>
              </a:rPr>
              <a:t>/</a:t>
            </a:r>
            <a:r>
              <a:rPr lang="en-US" dirty="0" err="1">
                <a:sym typeface="Wingdings" panose="05000000000000000000" pitchFamily="2" charset="2"/>
              </a:rPr>
              <a:t>VHD</a:t>
            </a:r>
            <a:r>
              <a:rPr lang="en-US" baseline="-25000" dirty="0" err="1">
                <a:sym typeface="Wingdings" panose="05000000000000000000" pitchFamily="2" charset="2"/>
              </a:rPr>
              <a:t>max</a:t>
            </a:r>
            <a:r>
              <a:rPr lang="en-US" dirty="0" smtClean="0">
                <a:sym typeface="Wingdings" panose="05000000000000000000" pitchFamily="2" charset="2"/>
              </a:rPr>
              <a:t>&gt;))</a:t>
            </a:r>
            <a:endParaRPr lang="en-US" dirty="0"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endParaRPr lang="en-US" dirty="0"/>
          </a:p>
          <a:p>
            <a:endParaRPr lang="en-US" dirty="0"/>
          </a:p>
        </p:txBody>
      </p:sp>
      <p:cxnSp>
        <p:nvCxnSpPr>
          <p:cNvPr id="44" name="Straight Arrow Connector 43"/>
          <p:cNvCxnSpPr>
            <a:endCxn id="23" idx="2"/>
          </p:cNvCxnSpPr>
          <p:nvPr/>
        </p:nvCxnSpPr>
        <p:spPr>
          <a:xfrm flipH="1" flipV="1">
            <a:off x="9505421" y="5135198"/>
            <a:ext cx="568793" cy="1055982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988172" y="4549352"/>
            <a:ext cx="1456232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300" dirty="0" err="1" smtClean="0"/>
              <a:t>sSwitch</a:t>
            </a:r>
            <a:r>
              <a:rPr lang="en-US" sz="2300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3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3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300" dirty="0" smtClean="0"/>
          </a:p>
          <a:p>
            <a:endParaRPr lang="en-US" sz="2300" dirty="0"/>
          </a:p>
          <a:p>
            <a:endParaRPr lang="en-US" sz="2300" dirty="0"/>
          </a:p>
        </p:txBody>
      </p:sp>
      <p:cxnSp>
        <p:nvCxnSpPr>
          <p:cNvPr id="56" name="Straight Connector 55"/>
          <p:cNvCxnSpPr>
            <a:stCxn id="3" idx="1"/>
            <a:endCxn id="3" idx="3"/>
          </p:cNvCxnSpPr>
          <p:nvPr/>
        </p:nvCxnSpPr>
        <p:spPr>
          <a:xfrm>
            <a:off x="206188" y="4052621"/>
            <a:ext cx="1175273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4557176" y="4991099"/>
            <a:ext cx="484724" cy="387351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32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 animBg="1"/>
      <p:bldP spid="19" grpId="0" animBg="1"/>
      <p:bldP spid="26" grpId="0" animBg="1"/>
      <p:bldP spid="43" grpId="0"/>
      <p:bldP spid="52" grpId="0"/>
      <p:bldP spid="5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Data Center IO Stack Today</a:t>
            </a:r>
            <a:endParaRPr lang="en-US" dirty="0"/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9765" y="4750226"/>
            <a:ext cx="445971" cy="446537"/>
          </a:xfrm>
          <a:prstGeom prst="rect">
            <a:avLst/>
          </a:prstGeom>
        </p:spPr>
      </p:pic>
      <p:cxnSp>
        <p:nvCxnSpPr>
          <p:cNvPr id="56" name="Straight Connector 55"/>
          <p:cNvCxnSpPr/>
          <p:nvPr/>
        </p:nvCxnSpPr>
        <p:spPr>
          <a:xfrm>
            <a:off x="3367465" y="4575081"/>
            <a:ext cx="0" cy="138562"/>
          </a:xfrm>
          <a:prstGeom prst="line">
            <a:avLst/>
          </a:prstGeom>
          <a:ln w="158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>
            <a:off x="3628572" y="4603498"/>
            <a:ext cx="1978534" cy="341299"/>
          </a:xfrm>
          <a:prstGeom prst="line">
            <a:avLst/>
          </a:prstGeom>
          <a:ln w="158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3393815" y="5204602"/>
            <a:ext cx="462479" cy="388360"/>
          </a:xfrm>
          <a:prstGeom prst="line">
            <a:avLst/>
          </a:prstGeom>
          <a:ln w="158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9" name="Picture 7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86264" y="6358670"/>
            <a:ext cx="500336" cy="470609"/>
          </a:xfrm>
          <a:prstGeom prst="rect">
            <a:avLst/>
          </a:prstGeom>
        </p:spPr>
      </p:pic>
      <p:pic>
        <p:nvPicPr>
          <p:cNvPr id="80" name="Picture 7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99217" y="6371747"/>
            <a:ext cx="500336" cy="470609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0A7F-4832-3F4E-AC54-EA167AB96586}" type="slidenum">
              <a:rPr lang="en-US" smtClean="0"/>
              <a:t>2</a:t>
            </a:fld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292942" y="2222122"/>
            <a:ext cx="1521575" cy="98889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0504" y="2538271"/>
            <a:ext cx="1466095" cy="631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53051" y="2905345"/>
            <a:ext cx="1407329" cy="2187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Data/Cache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48111" y="2183404"/>
            <a:ext cx="1104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Container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292942" y="3240643"/>
            <a:ext cx="1521575" cy="130924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332585" y="3492400"/>
            <a:ext cx="1442507" cy="216907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Page Cache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48660" y="3186127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OS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335760" y="3761811"/>
            <a:ext cx="1439332" cy="216907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Network FS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35760" y="4029017"/>
            <a:ext cx="1439332" cy="216907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Encryption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27423" y="4297140"/>
            <a:ext cx="1447669" cy="216907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Scheduler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946610" y="1615966"/>
            <a:ext cx="1414742" cy="208097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1997760" y="1921761"/>
            <a:ext cx="1333090" cy="631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1966692" y="1901105"/>
            <a:ext cx="124502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2094393" y="2261464"/>
            <a:ext cx="1145464" cy="2187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Data/Cache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946610" y="1572574"/>
            <a:ext cx="513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VM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943301" y="3728847"/>
            <a:ext cx="2889527" cy="819134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1932682" y="3659685"/>
            <a:ext cx="1201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Hypervisor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1978549" y="3983857"/>
            <a:ext cx="2807875" cy="216907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Network File System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418086" y="1357868"/>
            <a:ext cx="1414742" cy="2340337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3469236" y="1663662"/>
            <a:ext cx="1333090" cy="631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3438168" y="1643006"/>
            <a:ext cx="124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73" name="Rectangle 72"/>
          <p:cNvSpPr/>
          <p:nvPr/>
        </p:nvSpPr>
        <p:spPr>
          <a:xfrm>
            <a:off x="3565869" y="2003365"/>
            <a:ext cx="1145464" cy="2187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Data/Cache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418086" y="1314475"/>
            <a:ext cx="513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VM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1195202" y="5136320"/>
            <a:ext cx="1603092" cy="12223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1135999" y="5073403"/>
            <a:ext cx="1549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Storage Server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2011004" y="2597104"/>
            <a:ext cx="1315609" cy="105868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1244776" y="5404117"/>
            <a:ext cx="1499825" cy="216907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Cache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970958" y="2542589"/>
            <a:ext cx="1079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Guest OS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2048330" y="3127306"/>
            <a:ext cx="1243938" cy="216907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File System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2046567" y="3384480"/>
            <a:ext cx="1245701" cy="216907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Scheduler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3463485" y="2352901"/>
            <a:ext cx="1315609" cy="130928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3504983" y="2869903"/>
            <a:ext cx="1243938" cy="216907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Page Cache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3423439" y="2298386"/>
            <a:ext cx="1079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Guest OS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3500811" y="3127306"/>
            <a:ext cx="1243938" cy="216907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File System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3499048" y="3394277"/>
            <a:ext cx="1245701" cy="216907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Scheduler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1972973" y="4271789"/>
            <a:ext cx="2807875" cy="216907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Driver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299684" y="2517628"/>
            <a:ext cx="1245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973138" y="3482152"/>
            <a:ext cx="1521575" cy="106582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5012781" y="3733908"/>
            <a:ext cx="1442507" cy="216907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Page Cache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4928856" y="3427635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OS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5015956" y="4003319"/>
            <a:ext cx="1439332" cy="216907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Network FS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5019143" y="4272730"/>
            <a:ext cx="1432957" cy="216907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Scheduler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3498895" y="2611987"/>
            <a:ext cx="1243938" cy="216907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chemeClr val="tx1"/>
                </a:solidFill>
              </a:rPr>
              <a:t>Virus Scanner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4973138" y="2463708"/>
            <a:ext cx="1521575" cy="98889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5000700" y="2779857"/>
            <a:ext cx="1466095" cy="631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/>
          <p:cNvSpPr/>
          <p:nvPr/>
        </p:nvSpPr>
        <p:spPr>
          <a:xfrm>
            <a:off x="5033247" y="3146931"/>
            <a:ext cx="1407329" cy="2187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Data/Cache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4909413" y="2436108"/>
            <a:ext cx="1104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Container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4979880" y="2759214"/>
            <a:ext cx="984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KV Store</a:t>
            </a:r>
            <a:endParaRPr lang="en-US" dirty="0"/>
          </a:p>
        </p:txBody>
      </p:sp>
      <p:sp>
        <p:nvSpPr>
          <p:cNvPr id="117" name="Rectangle 116"/>
          <p:cNvSpPr/>
          <p:nvPr/>
        </p:nvSpPr>
        <p:spPr>
          <a:xfrm>
            <a:off x="2046567" y="2862981"/>
            <a:ext cx="1243938" cy="216907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Page Cache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1244773" y="5640645"/>
            <a:ext cx="1499825" cy="216907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Deduplication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1244774" y="5881051"/>
            <a:ext cx="1499825" cy="216907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File System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1244774" y="6120963"/>
            <a:ext cx="1499825" cy="216907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Scheduler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129" name="Picture 1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93405" y="6363963"/>
            <a:ext cx="500336" cy="470609"/>
          </a:xfrm>
          <a:prstGeom prst="rect">
            <a:avLst/>
          </a:prstGeom>
        </p:spPr>
      </p:pic>
      <p:pic>
        <p:nvPicPr>
          <p:cNvPr id="130" name="Picture 1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6358" y="6377040"/>
            <a:ext cx="500336" cy="470609"/>
          </a:xfrm>
          <a:prstGeom prst="rect">
            <a:avLst/>
          </a:prstGeom>
        </p:spPr>
      </p:pic>
      <p:sp>
        <p:nvSpPr>
          <p:cNvPr id="131" name="Rectangle 130"/>
          <p:cNvSpPr/>
          <p:nvPr/>
        </p:nvSpPr>
        <p:spPr>
          <a:xfrm>
            <a:off x="3902343" y="5141613"/>
            <a:ext cx="1603092" cy="12223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2" name="TextBox 131"/>
          <p:cNvSpPr txBox="1"/>
          <p:nvPr/>
        </p:nvSpPr>
        <p:spPr>
          <a:xfrm>
            <a:off x="3843140" y="5078696"/>
            <a:ext cx="1549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Storage Server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3951234" y="5402559"/>
            <a:ext cx="1499825" cy="216907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Cache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3950630" y="5640113"/>
            <a:ext cx="1499825" cy="216907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Deduplication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3951234" y="5883113"/>
            <a:ext cx="1499825" cy="216907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File System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3950631" y="6120963"/>
            <a:ext cx="1499825" cy="216907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Scheduler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37" name="Straight Connector 136"/>
          <p:cNvCxnSpPr/>
          <p:nvPr/>
        </p:nvCxnSpPr>
        <p:spPr>
          <a:xfrm>
            <a:off x="1135999" y="4600782"/>
            <a:ext cx="1978534" cy="341299"/>
          </a:xfrm>
          <a:prstGeom prst="line">
            <a:avLst/>
          </a:prstGeom>
          <a:ln w="158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 flipV="1">
            <a:off x="2844016" y="5202173"/>
            <a:ext cx="462479" cy="388360"/>
          </a:xfrm>
          <a:prstGeom prst="line">
            <a:avLst/>
          </a:prstGeom>
          <a:ln w="158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Content Placeholder 2"/>
          <p:cNvSpPr>
            <a:spLocks noGrp="1"/>
          </p:cNvSpPr>
          <p:nvPr>
            <p:ph idx="1"/>
          </p:nvPr>
        </p:nvSpPr>
        <p:spPr>
          <a:xfrm>
            <a:off x="6735078" y="1360162"/>
            <a:ext cx="5456922" cy="533770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IO stack is statically configured</a:t>
            </a:r>
          </a:p>
          <a:p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For example: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Adaptive replication protocol?</a:t>
            </a:r>
            <a:endParaRPr lang="en-US" sz="2250" dirty="0" smtClean="0">
              <a:sym typeface="Wingdings" panose="05000000000000000000" pitchFamily="2" charset="2"/>
            </a:endParaRPr>
          </a:p>
          <a:p>
            <a:pPr lvl="1"/>
            <a:r>
              <a:rPr lang="en-US" sz="2250" dirty="0" smtClean="0">
                <a:sym typeface="Wingdings" panose="05000000000000000000" pitchFamily="2" charset="2"/>
              </a:rPr>
              <a:t>Dynamic processing of selected IOs?</a:t>
            </a:r>
          </a:p>
          <a:p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Dynamic IO path changes</a:t>
            </a: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61213" y="5465699"/>
            <a:ext cx="51718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700" u="sng" dirty="0" smtClean="0"/>
              <a:t>What if we </a:t>
            </a:r>
            <a:r>
              <a:rPr lang="en-US" sz="2700" u="sng" dirty="0"/>
              <a:t>could </a:t>
            </a:r>
            <a:r>
              <a:rPr lang="en-US" sz="2700" u="sng" dirty="0" smtClean="0"/>
              <a:t>programmatically </a:t>
            </a:r>
          </a:p>
          <a:p>
            <a:pPr algn="ctr"/>
            <a:r>
              <a:rPr lang="en-US" sz="2700" u="sng" dirty="0" smtClean="0"/>
              <a:t>control the path of IOs at runtime?</a:t>
            </a:r>
            <a:endParaRPr lang="en-US" sz="2700" u="sng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7495504" y="3546902"/>
            <a:ext cx="382502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7495504" y="3932356"/>
            <a:ext cx="423757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7014492" y="4912771"/>
            <a:ext cx="373923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4950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8" grpId="0" animBg="1"/>
      <p:bldP spid="10" grpId="0" animBg="1"/>
      <p:bldP spid="43" grpId="0"/>
      <p:bldP spid="44" grpId="0" animBg="1"/>
      <p:bldP spid="45" grpId="0" animBg="1"/>
      <p:bldP spid="48" grpId="0"/>
      <p:bldP spid="49" grpId="0" animBg="1"/>
      <p:bldP spid="51" grpId="0" animBg="1"/>
      <p:bldP spid="52" grpId="0" animBg="1"/>
      <p:bldP spid="53" grpId="0" animBg="1"/>
      <p:bldP spid="55" grpId="0" animBg="1"/>
      <p:bldP spid="57" grpId="0"/>
      <p:bldP spid="59" grpId="0" animBg="1"/>
      <p:bldP spid="60" grpId="0"/>
      <p:bldP spid="61" grpId="0" animBg="1"/>
      <p:bldP spid="63" grpId="0"/>
      <p:bldP spid="64" grpId="0" animBg="1"/>
      <p:bldP spid="67" grpId="0" animBg="1"/>
      <p:bldP spid="68" grpId="0" animBg="1"/>
      <p:bldP spid="69" grpId="0"/>
      <p:bldP spid="73" grpId="0" animBg="1"/>
      <p:bldP spid="74" grpId="0"/>
      <p:bldP spid="76" grpId="0" animBg="1"/>
      <p:bldP spid="77" grpId="0"/>
      <p:bldP spid="78" grpId="0" animBg="1"/>
      <p:bldP spid="83" grpId="0" animBg="1"/>
      <p:bldP spid="84" grpId="0"/>
      <p:bldP spid="85" grpId="0" animBg="1"/>
      <p:bldP spid="87" grpId="0" animBg="1"/>
      <p:bldP spid="88" grpId="0" animBg="1"/>
      <p:bldP spid="89" grpId="0" animBg="1"/>
      <p:bldP spid="90" grpId="0"/>
      <p:bldP spid="91" grpId="0" animBg="1"/>
      <p:bldP spid="92" grpId="0" animBg="1"/>
      <p:bldP spid="93" grpId="0" animBg="1"/>
      <p:bldP spid="98" grpId="0"/>
      <p:bldP spid="71" grpId="0" animBg="1"/>
      <p:bldP spid="86" grpId="0" animBg="1"/>
      <p:bldP spid="94" grpId="0"/>
      <p:bldP spid="95" grpId="0" animBg="1"/>
      <p:bldP spid="97" grpId="0" animBg="1"/>
      <p:bldP spid="109" grpId="0" animBg="1"/>
      <p:bldP spid="112" grpId="0" animBg="1"/>
      <p:bldP spid="113" grpId="0" animBg="1"/>
      <p:bldP spid="114" grpId="0" animBg="1"/>
      <p:bldP spid="115" grpId="0"/>
      <p:bldP spid="116" grpId="0"/>
      <p:bldP spid="117" grpId="0" animBg="1"/>
      <p:bldP spid="118" grpId="0" animBg="1"/>
      <p:bldP spid="119" grpId="0" animBg="1"/>
      <p:bldP spid="120" grpId="0" animBg="1"/>
      <p:bldP spid="131" grpId="0" animBg="1"/>
      <p:bldP spid="132" grpId="0"/>
      <p:bldP spid="133" grpId="0" animBg="1"/>
      <p:bldP spid="134" grpId="0" animBg="1"/>
      <p:bldP spid="135" grpId="0" animBg="1"/>
      <p:bldP spid="136" grpId="0" animBg="1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Tail Latency Control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Orders of magnitude latency reductions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0A7F-4832-3F4E-AC54-EA167AB96586}" type="slidenum">
              <a:rPr lang="en-US" smtClean="0"/>
              <a:t>20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5624" y="1935309"/>
            <a:ext cx="5293858" cy="366876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015530" y="1547995"/>
            <a:ext cx="2777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Max Volume Latency</a:t>
            </a:r>
            <a:endParaRPr lang="en-US" sz="2400" dirty="0"/>
          </a:p>
        </p:txBody>
      </p:sp>
      <p:sp>
        <p:nvSpPr>
          <p:cNvPr id="8" name="Freeform 7"/>
          <p:cNvSpPr/>
          <p:nvPr/>
        </p:nvSpPr>
        <p:spPr>
          <a:xfrm>
            <a:off x="5305425" y="2295613"/>
            <a:ext cx="2962275" cy="2652712"/>
          </a:xfrm>
          <a:custGeom>
            <a:avLst/>
            <a:gdLst>
              <a:gd name="connsiteX0" fmla="*/ 0 w 2962275"/>
              <a:gd name="connsiteY0" fmla="*/ 2652712 h 2652712"/>
              <a:gd name="connsiteX1" fmla="*/ 638175 w 2962275"/>
              <a:gd name="connsiteY1" fmla="*/ 2652712 h 2652712"/>
              <a:gd name="connsiteX2" fmla="*/ 2743200 w 2962275"/>
              <a:gd name="connsiteY2" fmla="*/ 1595437 h 2652712"/>
              <a:gd name="connsiteX3" fmla="*/ 2919413 w 2962275"/>
              <a:gd name="connsiteY3" fmla="*/ 785812 h 2652712"/>
              <a:gd name="connsiteX4" fmla="*/ 2962275 w 2962275"/>
              <a:gd name="connsiteY4" fmla="*/ 0 h 2652712"/>
              <a:gd name="connsiteX5" fmla="*/ 2752725 w 2962275"/>
              <a:gd name="connsiteY5" fmla="*/ 0 h 2652712"/>
              <a:gd name="connsiteX6" fmla="*/ 595313 w 2962275"/>
              <a:gd name="connsiteY6" fmla="*/ 2143125 h 2652712"/>
              <a:gd name="connsiteX7" fmla="*/ 247650 w 2962275"/>
              <a:gd name="connsiteY7" fmla="*/ 2533650 h 2652712"/>
              <a:gd name="connsiteX8" fmla="*/ 0 w 2962275"/>
              <a:gd name="connsiteY8" fmla="*/ 2652712 h 2652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62275" h="2652712">
                <a:moveTo>
                  <a:pt x="0" y="2652712"/>
                </a:moveTo>
                <a:lnTo>
                  <a:pt x="638175" y="2652712"/>
                </a:lnTo>
                <a:lnTo>
                  <a:pt x="2743200" y="1595437"/>
                </a:lnTo>
                <a:lnTo>
                  <a:pt x="2919413" y="785812"/>
                </a:lnTo>
                <a:lnTo>
                  <a:pt x="2962275" y="0"/>
                </a:lnTo>
                <a:lnTo>
                  <a:pt x="2752725" y="0"/>
                </a:lnTo>
                <a:lnTo>
                  <a:pt x="595313" y="2143125"/>
                </a:lnTo>
                <a:lnTo>
                  <a:pt x="247650" y="2533650"/>
                </a:lnTo>
                <a:lnTo>
                  <a:pt x="0" y="265271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901784" y="2293495"/>
            <a:ext cx="2413416" cy="2668249"/>
          </a:xfrm>
          <a:custGeom>
            <a:avLst/>
            <a:gdLst>
              <a:gd name="connsiteX0" fmla="*/ 0 w 2413416"/>
              <a:gd name="connsiteY0" fmla="*/ 2668249 h 2668249"/>
              <a:gd name="connsiteX1" fmla="*/ 0 w 2413416"/>
              <a:gd name="connsiteY1" fmla="*/ 0 h 2668249"/>
              <a:gd name="connsiteX2" fmla="*/ 2413416 w 2413416"/>
              <a:gd name="connsiteY2" fmla="*/ 14990 h 2668249"/>
              <a:gd name="connsiteX3" fmla="*/ 2413416 w 2413416"/>
              <a:gd name="connsiteY3" fmla="*/ 239843 h 2668249"/>
              <a:gd name="connsiteX4" fmla="*/ 1918741 w 2413416"/>
              <a:gd name="connsiteY4" fmla="*/ 329784 h 2668249"/>
              <a:gd name="connsiteX5" fmla="*/ 1543986 w 2413416"/>
              <a:gd name="connsiteY5" fmla="*/ 539646 h 2668249"/>
              <a:gd name="connsiteX6" fmla="*/ 1214203 w 2413416"/>
              <a:gd name="connsiteY6" fmla="*/ 1124262 h 2668249"/>
              <a:gd name="connsiteX7" fmla="*/ 1064301 w 2413416"/>
              <a:gd name="connsiteY7" fmla="*/ 1633928 h 2668249"/>
              <a:gd name="connsiteX8" fmla="*/ 899409 w 2413416"/>
              <a:gd name="connsiteY8" fmla="*/ 2263515 h 2668249"/>
              <a:gd name="connsiteX9" fmla="*/ 749508 w 2413416"/>
              <a:gd name="connsiteY9" fmla="*/ 2593298 h 2668249"/>
              <a:gd name="connsiteX10" fmla="*/ 524655 w 2413416"/>
              <a:gd name="connsiteY10" fmla="*/ 2668249 h 2668249"/>
              <a:gd name="connsiteX11" fmla="*/ 0 w 2413416"/>
              <a:gd name="connsiteY11" fmla="*/ 2668249 h 2668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413416" h="2668249">
                <a:moveTo>
                  <a:pt x="0" y="2668249"/>
                </a:moveTo>
                <a:lnTo>
                  <a:pt x="0" y="0"/>
                </a:lnTo>
                <a:lnTo>
                  <a:pt x="2413416" y="14990"/>
                </a:lnTo>
                <a:lnTo>
                  <a:pt x="2413416" y="239843"/>
                </a:lnTo>
                <a:lnTo>
                  <a:pt x="1918741" y="329784"/>
                </a:lnTo>
                <a:lnTo>
                  <a:pt x="1543986" y="539646"/>
                </a:lnTo>
                <a:lnTo>
                  <a:pt x="1214203" y="1124262"/>
                </a:lnTo>
                <a:lnTo>
                  <a:pt x="1064301" y="1633928"/>
                </a:lnTo>
                <a:lnTo>
                  <a:pt x="899409" y="2263515"/>
                </a:lnTo>
                <a:lnTo>
                  <a:pt x="749508" y="2593298"/>
                </a:lnTo>
                <a:lnTo>
                  <a:pt x="524655" y="2668249"/>
                </a:lnTo>
                <a:lnTo>
                  <a:pt x="0" y="266824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4482353" y="3702424"/>
            <a:ext cx="3523129" cy="1272988"/>
            <a:chOff x="4482353" y="3702424"/>
            <a:chExt cx="3523129" cy="1272988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4482353" y="3702424"/>
              <a:ext cx="3523129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8005482" y="3711388"/>
              <a:ext cx="0" cy="126402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4482353" y="2698377"/>
            <a:ext cx="1837765" cy="2277035"/>
            <a:chOff x="4482353" y="2698377"/>
            <a:chExt cx="1837765" cy="2277035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4482353" y="2698377"/>
              <a:ext cx="1837765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6311153" y="2698377"/>
              <a:ext cx="8965" cy="227703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6626061" y="4240521"/>
            <a:ext cx="13962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50%</a:t>
            </a:r>
          </a:p>
          <a:p>
            <a:pPr algn="ctr"/>
            <a:r>
              <a:rPr lang="en-US" dirty="0" smtClean="0"/>
              <a:t>&gt; 20 seconds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578612" y="2706131"/>
            <a:ext cx="17393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9</a:t>
            </a:r>
            <a:r>
              <a:rPr lang="en-US" dirty="0" smtClean="0"/>
              <a:t>0%</a:t>
            </a:r>
          </a:p>
          <a:p>
            <a:pPr algn="ctr"/>
            <a:r>
              <a:rPr lang="en-US" dirty="0"/>
              <a:t>&lt;</a:t>
            </a:r>
            <a:r>
              <a:rPr lang="en-US" dirty="0" smtClean="0"/>
              <a:t> </a:t>
            </a:r>
            <a:r>
              <a:rPr lang="en-US" dirty="0"/>
              <a:t>2</a:t>
            </a:r>
            <a:r>
              <a:rPr lang="en-US" dirty="0" smtClean="0"/>
              <a:t>0 </a:t>
            </a:r>
            <a:r>
              <a:rPr lang="en-US" dirty="0" err="1" smtClean="0"/>
              <a:t>miliseconds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098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7" grpId="0"/>
      <p:bldP spid="1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What if we could programmatically control the path of IOs at runtime?</a:t>
            </a:r>
            <a:endParaRPr lang="en-US" dirty="0" smtClean="0"/>
          </a:p>
          <a:p>
            <a:r>
              <a:rPr lang="en-US" dirty="0" smtClean="0"/>
              <a:t>Hypothesis: storage functionality via a programmable routing primitive</a:t>
            </a:r>
            <a:endParaRPr lang="en-US" dirty="0"/>
          </a:p>
          <a:p>
            <a:r>
              <a:rPr lang="en-US" dirty="0" smtClean="0"/>
              <a:t>Challenges: </a:t>
            </a:r>
          </a:p>
          <a:p>
            <a:pPr lvl="1"/>
            <a:r>
              <a:rPr lang="en-US" dirty="0" smtClean="0"/>
              <a:t>IO </a:t>
            </a:r>
            <a:r>
              <a:rPr lang="en-US" dirty="0" err="1" smtClean="0"/>
              <a:t>statefulness</a:t>
            </a:r>
            <a:endParaRPr lang="en-US" dirty="0" smtClean="0"/>
          </a:p>
          <a:p>
            <a:pPr lvl="1"/>
            <a:r>
              <a:rPr lang="en-US" dirty="0"/>
              <a:t>D</a:t>
            </a:r>
            <a:r>
              <a:rPr lang="en-US" dirty="0" smtClean="0"/>
              <a:t>ata/metadata consistency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onsistent rule updates</a:t>
            </a:r>
          </a:p>
          <a:p>
            <a:r>
              <a:rPr lang="en-US" dirty="0" smtClean="0"/>
              <a:t>Case studies</a:t>
            </a:r>
          </a:p>
          <a:p>
            <a:pPr lvl="1"/>
            <a:r>
              <a:rPr lang="en-US" dirty="0" smtClean="0"/>
              <a:t>Replica set control</a:t>
            </a:r>
          </a:p>
          <a:p>
            <a:pPr lvl="1"/>
            <a:r>
              <a:rPr lang="en-US" dirty="0" smtClean="0"/>
              <a:t>File cache control</a:t>
            </a:r>
          </a:p>
          <a:p>
            <a:pPr lvl="1"/>
            <a:r>
              <a:rPr lang="en-US" dirty="0" smtClean="0"/>
              <a:t>Tail latency control</a:t>
            </a:r>
          </a:p>
          <a:p>
            <a:pPr lvl="1"/>
            <a:endParaRPr lang="en-US" dirty="0"/>
          </a:p>
          <a:p>
            <a:r>
              <a:rPr lang="en-US" dirty="0" smtClean="0"/>
              <a:t>Please read our paper for more details!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0A7F-4832-3F4E-AC54-EA167AB9658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89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0A7F-4832-3F4E-AC54-EA167AB96586}" type="slidenum">
              <a:rPr lang="en-US" smtClean="0"/>
              <a:t>22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96307" y="1440873"/>
            <a:ext cx="1372492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0" dirty="0" smtClean="0"/>
              <a:t>?</a:t>
            </a:r>
            <a:endParaRPr lang="en-US" sz="20000" dirty="0"/>
          </a:p>
        </p:txBody>
      </p:sp>
      <p:sp>
        <p:nvSpPr>
          <p:cNvPr id="7" name="TextBox 6"/>
          <p:cNvSpPr txBox="1"/>
          <p:nvPr/>
        </p:nvSpPr>
        <p:spPr>
          <a:xfrm>
            <a:off x="3074357" y="4725134"/>
            <a:ext cx="6016391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0" dirty="0" smtClean="0"/>
              <a:t>Questions?</a:t>
            </a:r>
            <a:endParaRPr lang="en-US" sz="10000" dirty="0"/>
          </a:p>
        </p:txBody>
      </p:sp>
    </p:spTree>
    <p:extLst>
      <p:ext uri="{BB962C8B-B14F-4D97-AF65-F5344CB8AC3E}">
        <p14:creationId xmlns:p14="http://schemas.microsoft.com/office/powerpoint/2010/main" val="141341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sRoute</a:t>
            </a:r>
            <a:r>
              <a:rPr lang="en-US" dirty="0" smtClean="0"/>
              <a:t>: Treating the Storage Stack Like a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6873" y="1383766"/>
            <a:ext cx="7554739" cy="533770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Programmability + control</a:t>
            </a:r>
          </a:p>
          <a:p>
            <a:pPr lvl="1"/>
            <a:r>
              <a:rPr lang="en-US" dirty="0" smtClean="0"/>
              <a:t>Software-Defined Networking (SDN)</a:t>
            </a:r>
          </a:p>
          <a:p>
            <a:pPr lvl="1"/>
            <a:r>
              <a:rPr lang="en-US" dirty="0" smtClean="0"/>
              <a:t>Software-Defined Storage</a:t>
            </a:r>
          </a:p>
          <a:p>
            <a:endParaRPr lang="en-US" dirty="0" smtClean="0"/>
          </a:p>
          <a:p>
            <a:r>
              <a:rPr lang="en-US" dirty="0" smtClean="0"/>
              <a:t>Observation:</a:t>
            </a:r>
          </a:p>
          <a:p>
            <a:pPr lvl="1"/>
            <a:r>
              <a:rPr lang="en-US" dirty="0" smtClean="0"/>
              <a:t>IO path changes at the core of much storage functionality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Hypothesis:</a:t>
            </a:r>
          </a:p>
          <a:p>
            <a:pPr lvl="1"/>
            <a:r>
              <a:rPr lang="en-US" dirty="0" smtClean="0"/>
              <a:t>Storage functionality via a programmable routing primitive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IO Routing: </a:t>
            </a:r>
            <a:r>
              <a:rPr lang="en-US" i="1" dirty="0" smtClean="0">
                <a:sym typeface="Wingdings" panose="05000000000000000000" pitchFamily="2" charset="2"/>
              </a:rPr>
              <a:t>ability to dynamically control path and destination of Reads/Writes at runtime</a:t>
            </a:r>
          </a:p>
          <a:p>
            <a:endParaRPr lang="en-US" i="1" dirty="0">
              <a:sym typeface="Wingdings" panose="05000000000000000000" pitchFamily="2" charset="2"/>
            </a:endParaRP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0A7F-4832-3F4E-AC54-EA167AB96586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8807" y="2706420"/>
            <a:ext cx="1971221" cy="2184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64195" y="4890820"/>
            <a:ext cx="210044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500" dirty="0" smtClean="0"/>
              <a:t>Storage Switch</a:t>
            </a:r>
          </a:p>
          <a:p>
            <a:pPr algn="ctr"/>
            <a:r>
              <a:rPr lang="en-US" sz="2500" dirty="0" smtClean="0"/>
              <a:t>(</a:t>
            </a:r>
            <a:r>
              <a:rPr lang="en-US" sz="2500" dirty="0" err="1" smtClean="0"/>
              <a:t>sSwitch</a:t>
            </a:r>
            <a:r>
              <a:rPr lang="en-US" sz="25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88115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E.g. Tail Latency Control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0A7F-4832-3F4E-AC54-EA167AB96586}" type="slidenum">
              <a:rPr lang="en-US" smtClean="0"/>
              <a:t>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706532" y="1819376"/>
            <a:ext cx="1762864" cy="842781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Storage Server</a:t>
            </a:r>
          </a:p>
          <a:p>
            <a:pPr algn="ctr"/>
            <a:r>
              <a:rPr lang="en-US" sz="3500" dirty="0" smtClean="0"/>
              <a:t>S</a:t>
            </a:r>
            <a:r>
              <a:rPr lang="en-US" sz="3500" baseline="-25000" dirty="0" smtClean="0"/>
              <a:t>1</a:t>
            </a:r>
            <a:endParaRPr lang="en-US" sz="3500" baseline="-25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65683" y="5438815"/>
            <a:ext cx="950768" cy="5065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VM</a:t>
            </a:r>
            <a:r>
              <a:rPr lang="en-US" sz="2200" baseline="-25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954773" y="2831157"/>
            <a:ext cx="55976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</a:rPr>
              <a:t>!!!</a:t>
            </a:r>
            <a:endParaRPr lang="en-US" sz="30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209493" y="5551556"/>
            <a:ext cx="40588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 smtClean="0"/>
              <a:t>…</a:t>
            </a:r>
            <a:endParaRPr lang="en-US" sz="2500" dirty="0"/>
          </a:p>
        </p:txBody>
      </p:sp>
      <p:sp>
        <p:nvSpPr>
          <p:cNvPr id="29" name="Rectangle 28"/>
          <p:cNvSpPr/>
          <p:nvPr/>
        </p:nvSpPr>
        <p:spPr>
          <a:xfrm>
            <a:off x="9126092" y="1819376"/>
            <a:ext cx="1762864" cy="842781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Storage Server</a:t>
            </a:r>
          </a:p>
          <a:p>
            <a:pPr algn="ctr"/>
            <a:r>
              <a:rPr lang="en-US" sz="3500" dirty="0" smtClean="0"/>
              <a:t>S</a:t>
            </a:r>
            <a:r>
              <a:rPr lang="en-US" sz="3500" baseline="-25000" dirty="0"/>
              <a:t>2</a:t>
            </a:r>
            <a:endParaRPr lang="en-US" sz="3500" baseline="-250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8218054" y="5438815"/>
            <a:ext cx="950768" cy="5065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</a:rPr>
              <a:t>VM</a:t>
            </a:r>
            <a:r>
              <a:rPr lang="en-US" sz="2200" baseline="-25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2" name="Rectangle 31"/>
          <p:cNvSpPr/>
          <p:nvPr/>
        </p:nvSpPr>
        <p:spPr>
          <a:xfrm>
            <a:off x="9662269" y="5438814"/>
            <a:ext cx="950768" cy="5065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err="1" smtClean="0">
                <a:solidFill>
                  <a:schemeClr val="tx1"/>
                </a:solidFill>
              </a:rPr>
              <a:t>VM</a:t>
            </a:r>
            <a:r>
              <a:rPr lang="en-US" sz="2200" baseline="-25000" dirty="0" err="1">
                <a:solidFill>
                  <a:schemeClr val="tx1"/>
                </a:solidFill>
              </a:rPr>
              <a:t>n</a:t>
            </a:r>
            <a:endParaRPr lang="en-US" sz="2200" baseline="-25000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0063922" y="5286273"/>
            <a:ext cx="152541" cy="15254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8614625" y="5286273"/>
            <a:ext cx="152541" cy="15254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7464796" y="5286274"/>
            <a:ext cx="152541" cy="15254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7464796" y="5284748"/>
            <a:ext cx="152541" cy="15254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8617167" y="5284748"/>
            <a:ext cx="152541" cy="15254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10061382" y="5286274"/>
            <a:ext cx="152541" cy="15254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7464795" y="5286274"/>
            <a:ext cx="152541" cy="15254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8617166" y="5286274"/>
            <a:ext cx="152541" cy="15254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10061381" y="5286273"/>
            <a:ext cx="152541" cy="15254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7464794" y="5286274"/>
            <a:ext cx="152541" cy="15254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Content Placeholder 2"/>
          <p:cNvSpPr>
            <a:spLocks noGrp="1"/>
          </p:cNvSpPr>
          <p:nvPr>
            <p:ph idx="1"/>
          </p:nvPr>
        </p:nvSpPr>
        <p:spPr>
          <a:xfrm>
            <a:off x="562076" y="3101451"/>
            <a:ext cx="6400385" cy="2175599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Storage traffic is </a:t>
            </a:r>
            <a:r>
              <a:rPr lang="en-US" dirty="0" err="1" smtClean="0"/>
              <a:t>stateful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(in contrast to networks)</a:t>
            </a:r>
          </a:p>
          <a:p>
            <a:r>
              <a:rPr lang="en-US" dirty="0" smtClean="0"/>
              <a:t>Maintain file system semantics</a:t>
            </a:r>
          </a:p>
          <a:p>
            <a:r>
              <a:rPr lang="en-US" dirty="0" smtClean="0"/>
              <a:t>Consistent system-wide configuration updates</a:t>
            </a:r>
          </a:p>
          <a:p>
            <a:r>
              <a:rPr lang="en-US" dirty="0" smtClean="0"/>
              <a:t>Data + metadata consistency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206188" y="2416643"/>
            <a:ext cx="377943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/>
              <a:t>IO Routing Challenges</a:t>
            </a:r>
            <a:r>
              <a:rPr lang="en-US" sz="3000" dirty="0" smtClean="0"/>
              <a:t>:</a:t>
            </a:r>
            <a:endParaRPr lang="en-US" sz="3000" dirty="0"/>
          </a:p>
        </p:txBody>
      </p:sp>
      <p:sp>
        <p:nvSpPr>
          <p:cNvPr id="6" name="Rectangle 5"/>
          <p:cNvSpPr/>
          <p:nvPr/>
        </p:nvSpPr>
        <p:spPr>
          <a:xfrm>
            <a:off x="7514542" y="2666859"/>
            <a:ext cx="146843" cy="9145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9933892" y="2662017"/>
            <a:ext cx="146843" cy="9145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870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96296E-6 L -0.09023 -0.25833 L -0.09023 -0.38078 " pathEditMode="relative" rAng="0" ptsTypes="AAA">
                                      <p:cBhvr>
                                        <p:cTn id="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18" y="-1905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4.16667E-7 -2.96296E-6 L 0.00378 -0.26018 L 0.00378 -0.3581 " pathEditMode="relative" rAng="0" ptsTypes="AAA">
                                      <p:cBhvr>
                                        <p:cTn id="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" y="-17917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-0.00026 -0.00069 L -0.20885 -0.25995 L -0.20885 -0.33611 " pathEditMode="relative" ptsTypes="AAA">
                                      <p:cBhvr>
                                        <p:cTn id="10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-0.00013 -0.00069 L 0.00456 -0.26111 L 0.00456 -0.31458 " pathEditMode="relative" rAng="0" ptsTypes="AAA">
                                      <p:cBhvr>
                                        <p:cTn id="1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4" y="-1569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013 -4.44444E-6 L -0.09036 -0.26134 L -0.09036 -0.29236 " pathEditMode="relative" rAng="0" ptsTypes="AAA">
                                      <p:cBhvr>
                                        <p:cTn id="1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18" y="-1463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0.00013 -4.44444E-6 L -0.20885 -0.25995 L -0.20885 -0.27152 " pathEditMode="relative" ptsTypes="AAA">
                                      <p:cBhvr>
                                        <p:cTn id="1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4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0.00069 L 0.2026 -0.26111 L 0.2026 -0.38263 " pathEditMode="relative" rAng="0" ptsTypes="AAA">
                                      <p:cBhvr>
                                        <p:cTn id="23" dur="1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30" y="-19097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-6.25E-7 -0.00069 L -0.01055 -0.26226 L -0.01055 -0.36111 " pathEditMode="relative" rAng="0" ptsTypes="AAA">
                                      <p:cBhvr>
                                        <p:cTn id="25" dur="1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4" y="-18032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animMotion origin="layout" path="M -0.00039 -0.00069 L 0.1082 -0.26296 L 0.1082 -0.33912 " pathEditMode="relative" rAng="0" ptsTypes="AAA">
                                      <p:cBhvr>
                                        <p:cTn id="27" dur="1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30" y="-16921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0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0013 -0.00069 L 0.2026 -0.26458 L 0.2026 -0.31851 " pathEditMode="relative" rAng="0" ptsTypes="AAA">
                                      <p:cBhvr>
                                        <p:cTn id="29" dur="1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30" y="-15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43" grpId="0" animBg="1"/>
      <p:bldP spid="47" grpId="0" animBg="1"/>
      <p:bldP spid="51" grpId="0" animBg="1"/>
      <p:bldP spid="54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 Routing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188" y="6139010"/>
            <a:ext cx="11696700" cy="5296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350" u="sng" dirty="0" smtClean="0"/>
              <a:t>Implement/enhance storage functionality by using a common programmable routing primitive</a:t>
            </a:r>
            <a:endParaRPr lang="en-US" sz="2350" u="sng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79502" y="2884272"/>
            <a:ext cx="1083898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79502" y="4474117"/>
            <a:ext cx="1083898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32"/>
          <p:cNvSpPr>
            <a:spLocks noChangeArrowheads="1"/>
          </p:cNvSpPr>
          <p:nvPr/>
        </p:nvSpPr>
        <p:spPr bwMode="auto">
          <a:xfrm>
            <a:off x="587188" y="2032136"/>
            <a:ext cx="1370013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Endpoint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33"/>
          <p:cNvSpPr>
            <a:spLocks noChangeArrowheads="1"/>
          </p:cNvSpPr>
          <p:nvPr/>
        </p:nvSpPr>
        <p:spPr bwMode="auto">
          <a:xfrm>
            <a:off x="1782576" y="2032136"/>
            <a:ext cx="265113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: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0" name="Rectangle 70"/>
          <p:cNvSpPr>
            <a:spLocks noChangeArrowheads="1"/>
          </p:cNvSpPr>
          <p:nvPr/>
        </p:nvSpPr>
        <p:spPr bwMode="auto">
          <a:xfrm>
            <a:off x="585601" y="3533678"/>
            <a:ext cx="146208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Waypoint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1" name="Rectangle 71"/>
          <p:cNvSpPr>
            <a:spLocks noChangeArrowheads="1"/>
          </p:cNvSpPr>
          <p:nvPr/>
        </p:nvSpPr>
        <p:spPr bwMode="auto">
          <a:xfrm>
            <a:off x="1873063" y="3533678"/>
            <a:ext cx="26352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: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2" name="Rectangle 72"/>
          <p:cNvSpPr>
            <a:spLocks noChangeArrowheads="1"/>
          </p:cNvSpPr>
          <p:nvPr/>
        </p:nvSpPr>
        <p:spPr bwMode="auto">
          <a:xfrm>
            <a:off x="587188" y="4870819"/>
            <a:ext cx="110648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Scatter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3" name="Rectangle 73"/>
          <p:cNvSpPr>
            <a:spLocks noChangeArrowheads="1"/>
          </p:cNvSpPr>
          <p:nvPr/>
        </p:nvSpPr>
        <p:spPr bwMode="auto">
          <a:xfrm>
            <a:off x="1522226" y="4870819"/>
            <a:ext cx="26352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: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27" name="Group 126"/>
          <p:cNvGrpSpPr/>
          <p:nvPr/>
        </p:nvGrpSpPr>
        <p:grpSpPr>
          <a:xfrm>
            <a:off x="2130238" y="1989769"/>
            <a:ext cx="1374963" cy="402790"/>
            <a:chOff x="2130238" y="1862769"/>
            <a:chExt cx="1374963" cy="402790"/>
          </a:xfrm>
        </p:grpSpPr>
        <p:sp>
          <p:nvSpPr>
            <p:cNvPr id="15" name="Rectangle 5"/>
            <p:cNvSpPr>
              <a:spLocks noChangeArrowheads="1"/>
            </p:cNvSpPr>
            <p:nvPr/>
          </p:nvSpPr>
          <p:spPr bwMode="auto">
            <a:xfrm>
              <a:off x="2130238" y="1865449"/>
              <a:ext cx="16679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p</a:t>
              </a:r>
              <a:endParaRPr kumimoji="0" lang="en-US" alt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6" name="Rectangle 6"/>
            <p:cNvSpPr>
              <a:spLocks noChangeArrowheads="1"/>
            </p:cNvSpPr>
            <p:nvPr/>
          </p:nvSpPr>
          <p:spPr bwMode="auto">
            <a:xfrm>
              <a:off x="3330389" y="1862769"/>
              <a:ext cx="17481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6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Calibri" panose="020F0502020204030204" pitchFamily="34" charset="0"/>
                </a:rPr>
                <a:t>X</a:t>
              </a:r>
              <a:endPara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cxnSp>
          <p:nvCxnSpPr>
            <p:cNvPr id="92" name="Straight Arrow Connector 91"/>
            <p:cNvCxnSpPr/>
            <p:nvPr/>
          </p:nvCxnSpPr>
          <p:spPr>
            <a:xfrm>
              <a:off x="2489200" y="2089568"/>
              <a:ext cx="6731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8" name="Group 127"/>
          <p:cNvGrpSpPr/>
          <p:nvPr/>
        </p:nvGrpSpPr>
        <p:grpSpPr>
          <a:xfrm>
            <a:off x="4624201" y="1989543"/>
            <a:ext cx="1311453" cy="403016"/>
            <a:chOff x="4624201" y="1862543"/>
            <a:chExt cx="1311453" cy="403016"/>
          </a:xfrm>
        </p:grpSpPr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4624201" y="1862543"/>
              <a:ext cx="17953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p</a:t>
              </a:r>
              <a:endParaRPr kumimoji="0" lang="en-US" alt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1" name="Rectangle 11"/>
            <p:cNvSpPr>
              <a:spLocks noChangeArrowheads="1"/>
            </p:cNvSpPr>
            <p:nvPr/>
          </p:nvSpPr>
          <p:spPr bwMode="auto">
            <a:xfrm>
              <a:off x="5729092" y="1865449"/>
              <a:ext cx="20656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600" b="1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Calibri" panose="020F0502020204030204" pitchFamily="34" charset="0"/>
                </a:rPr>
                <a:t>Y</a:t>
              </a:r>
              <a:endPara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</a:endParaRPr>
            </a:p>
          </p:txBody>
        </p:sp>
        <p:cxnSp>
          <p:nvCxnSpPr>
            <p:cNvPr id="95" name="Straight Arrow Connector 94"/>
            <p:cNvCxnSpPr/>
            <p:nvPr/>
          </p:nvCxnSpPr>
          <p:spPr>
            <a:xfrm>
              <a:off x="4919476" y="2089568"/>
              <a:ext cx="6731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6" name="Right Arrow 95"/>
          <p:cNvSpPr/>
          <p:nvPr/>
        </p:nvSpPr>
        <p:spPr>
          <a:xfrm>
            <a:off x="3754458" y="2068649"/>
            <a:ext cx="620486" cy="311218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7" name="Right Arrow 96"/>
          <p:cNvSpPr/>
          <p:nvPr/>
        </p:nvSpPr>
        <p:spPr>
          <a:xfrm>
            <a:off x="3754458" y="3601995"/>
            <a:ext cx="620486" cy="311218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8" name="Right Arrow 97"/>
          <p:cNvSpPr/>
          <p:nvPr/>
        </p:nvSpPr>
        <p:spPr>
          <a:xfrm>
            <a:off x="3755711" y="5052596"/>
            <a:ext cx="620486" cy="311218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9" name="Group 128"/>
          <p:cNvGrpSpPr/>
          <p:nvPr/>
        </p:nvGrpSpPr>
        <p:grpSpPr>
          <a:xfrm>
            <a:off x="2127358" y="3293966"/>
            <a:ext cx="1365151" cy="870717"/>
            <a:chOff x="2127358" y="3166966"/>
            <a:chExt cx="1365151" cy="870717"/>
          </a:xfrm>
        </p:grpSpPr>
        <p:sp>
          <p:nvSpPr>
            <p:cNvPr id="44" name="Rectangle 34"/>
            <p:cNvSpPr>
              <a:spLocks noChangeArrowheads="1"/>
            </p:cNvSpPr>
            <p:nvPr/>
          </p:nvSpPr>
          <p:spPr bwMode="auto">
            <a:xfrm>
              <a:off x="2130238" y="3166966"/>
              <a:ext cx="17953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p</a:t>
              </a:r>
              <a:endParaRPr kumimoji="0" lang="en-US" alt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5" name="Rectangle 35"/>
            <p:cNvSpPr>
              <a:spLocks noChangeArrowheads="1"/>
            </p:cNvSpPr>
            <p:nvPr/>
          </p:nvSpPr>
          <p:spPr bwMode="auto">
            <a:xfrm>
              <a:off x="3308163" y="3424141"/>
              <a:ext cx="18434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600" b="1" i="0" u="none" strike="noStrike" cap="none" normalizeH="0" baseline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Calibri" panose="020F0502020204030204" pitchFamily="34" charset="0"/>
                </a:rPr>
                <a:t>X</a:t>
              </a:r>
              <a:endParaRPr kumimoji="0" lang="en-US" altLang="en-US" sz="1800" b="1" i="0" u="none" strike="noStrike" cap="none" normalizeH="0" baseline="0" smtClean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60" name="Rectangle 50"/>
            <p:cNvSpPr>
              <a:spLocks noChangeArrowheads="1"/>
            </p:cNvSpPr>
            <p:nvPr/>
          </p:nvSpPr>
          <p:spPr bwMode="auto">
            <a:xfrm>
              <a:off x="2127358" y="3637573"/>
              <a:ext cx="11862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</a:t>
              </a:r>
              <a:endParaRPr kumimoji="0" lang="en-US" alt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99" name="Straight Arrow Connector 98"/>
            <p:cNvCxnSpPr/>
            <p:nvPr/>
          </p:nvCxnSpPr>
          <p:spPr>
            <a:xfrm>
              <a:off x="2472690" y="3427131"/>
              <a:ext cx="673100" cy="16039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 flipV="1">
              <a:off x="2470536" y="3725705"/>
              <a:ext cx="673100" cy="16039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0" name="Group 129"/>
          <p:cNvGrpSpPr/>
          <p:nvPr/>
        </p:nvGrpSpPr>
        <p:grpSpPr>
          <a:xfrm>
            <a:off x="4624201" y="3293966"/>
            <a:ext cx="1360953" cy="870717"/>
            <a:chOff x="4624201" y="3166966"/>
            <a:chExt cx="1360953" cy="870717"/>
          </a:xfrm>
        </p:grpSpPr>
        <p:sp>
          <p:nvSpPr>
            <p:cNvPr id="41" name="Rectangle 31"/>
            <p:cNvSpPr>
              <a:spLocks noChangeArrowheads="1"/>
            </p:cNvSpPr>
            <p:nvPr/>
          </p:nvSpPr>
          <p:spPr bwMode="auto">
            <a:xfrm>
              <a:off x="5203668" y="3428682"/>
              <a:ext cx="30296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600" b="1" i="0" u="none" strike="noStrike" cap="none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W</a:t>
              </a:r>
              <a:endPara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</a:endParaRPr>
            </a:p>
          </p:txBody>
        </p:sp>
        <p:sp>
          <p:nvSpPr>
            <p:cNvPr id="51" name="Rectangle 41"/>
            <p:cNvSpPr>
              <a:spLocks noChangeArrowheads="1"/>
            </p:cNvSpPr>
            <p:nvPr/>
          </p:nvSpPr>
          <p:spPr bwMode="auto">
            <a:xfrm>
              <a:off x="5800808" y="3424679"/>
              <a:ext cx="18434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6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Calibri" panose="020F0502020204030204" pitchFamily="34" charset="0"/>
                </a:rPr>
                <a:t>X</a:t>
              </a:r>
              <a:endPara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64" name="Rectangle 54"/>
            <p:cNvSpPr>
              <a:spLocks noChangeArrowheads="1"/>
            </p:cNvSpPr>
            <p:nvPr/>
          </p:nvSpPr>
          <p:spPr bwMode="auto">
            <a:xfrm>
              <a:off x="4629962" y="3166966"/>
              <a:ext cx="17953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p</a:t>
              </a:r>
              <a:endParaRPr kumimoji="0" lang="en-US" alt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5" name="Rectangle 55"/>
            <p:cNvSpPr>
              <a:spLocks noChangeArrowheads="1"/>
            </p:cNvSpPr>
            <p:nvPr/>
          </p:nvSpPr>
          <p:spPr bwMode="auto">
            <a:xfrm>
              <a:off x="4624201" y="3637573"/>
              <a:ext cx="11862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</a:t>
              </a:r>
              <a:endParaRPr kumimoji="0" lang="en-US" alt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04" name="Straight Arrow Connector 103"/>
            <p:cNvCxnSpPr/>
            <p:nvPr/>
          </p:nvCxnSpPr>
          <p:spPr>
            <a:xfrm>
              <a:off x="4878290" y="3431000"/>
              <a:ext cx="278296" cy="14611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Arrow Connector 108"/>
            <p:cNvCxnSpPr/>
            <p:nvPr/>
          </p:nvCxnSpPr>
          <p:spPr>
            <a:xfrm flipV="1">
              <a:off x="4878290" y="3712767"/>
              <a:ext cx="278296" cy="14611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Arrow Connector 109"/>
            <p:cNvCxnSpPr>
              <a:endCxn id="51" idx="1"/>
            </p:cNvCxnSpPr>
            <p:nvPr/>
          </p:nvCxnSpPr>
          <p:spPr>
            <a:xfrm>
              <a:off x="5556431" y="3624196"/>
              <a:ext cx="244377" cy="53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1" name="Group 130"/>
          <p:cNvGrpSpPr/>
          <p:nvPr/>
        </p:nvGrpSpPr>
        <p:grpSpPr>
          <a:xfrm>
            <a:off x="2130236" y="4763749"/>
            <a:ext cx="1351186" cy="852787"/>
            <a:chOff x="2130236" y="4636749"/>
            <a:chExt cx="1351186" cy="852787"/>
          </a:xfrm>
        </p:grpSpPr>
        <p:sp>
          <p:nvSpPr>
            <p:cNvPr id="69" name="Rectangle 59"/>
            <p:cNvSpPr>
              <a:spLocks noChangeArrowheads="1"/>
            </p:cNvSpPr>
            <p:nvPr/>
          </p:nvSpPr>
          <p:spPr bwMode="auto">
            <a:xfrm>
              <a:off x="2136588" y="4636749"/>
              <a:ext cx="17953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p</a:t>
              </a:r>
              <a:endParaRPr kumimoji="0" lang="en-US" alt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70" name="Rectangle 60"/>
            <p:cNvSpPr>
              <a:spLocks noChangeArrowheads="1"/>
            </p:cNvSpPr>
            <p:nvPr/>
          </p:nvSpPr>
          <p:spPr bwMode="auto">
            <a:xfrm>
              <a:off x="3297076" y="4889371"/>
              <a:ext cx="18434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6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Calibri" panose="020F0502020204030204" pitchFamily="34" charset="0"/>
                </a:rPr>
                <a:t>X</a:t>
              </a:r>
              <a:endPara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74" name="Rectangle 64"/>
            <p:cNvSpPr>
              <a:spLocks noChangeArrowheads="1"/>
            </p:cNvSpPr>
            <p:nvPr/>
          </p:nvSpPr>
          <p:spPr bwMode="auto">
            <a:xfrm>
              <a:off x="2130236" y="5089426"/>
              <a:ext cx="11862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</a:t>
              </a:r>
              <a:endParaRPr kumimoji="0" lang="en-US" alt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12" name="Straight Arrow Connector 111"/>
            <p:cNvCxnSpPr/>
            <p:nvPr/>
          </p:nvCxnSpPr>
          <p:spPr>
            <a:xfrm>
              <a:off x="2472690" y="4880333"/>
              <a:ext cx="673100" cy="16039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Arrow Connector 112"/>
            <p:cNvCxnSpPr/>
            <p:nvPr/>
          </p:nvCxnSpPr>
          <p:spPr>
            <a:xfrm flipV="1">
              <a:off x="2470536" y="5178907"/>
              <a:ext cx="673100" cy="16039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2" name="Group 131"/>
          <p:cNvGrpSpPr/>
          <p:nvPr/>
        </p:nvGrpSpPr>
        <p:grpSpPr>
          <a:xfrm>
            <a:off x="4624201" y="4723922"/>
            <a:ext cx="1365446" cy="1019235"/>
            <a:chOff x="4624201" y="4596922"/>
            <a:chExt cx="1365446" cy="1019235"/>
          </a:xfrm>
        </p:grpSpPr>
        <p:sp>
          <p:nvSpPr>
            <p:cNvPr id="27" name="Rectangle 17"/>
            <p:cNvSpPr>
              <a:spLocks noChangeArrowheads="1"/>
            </p:cNvSpPr>
            <p:nvPr/>
          </p:nvSpPr>
          <p:spPr bwMode="auto">
            <a:xfrm>
              <a:off x="5816413" y="4916009"/>
              <a:ext cx="17312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600" b="1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Calibri" panose="020F0502020204030204" pitchFamily="34" charset="0"/>
                </a:rPr>
                <a:t>Y</a:t>
              </a:r>
              <a:endPara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</a:endParaRPr>
            </a:p>
          </p:txBody>
        </p:sp>
        <p:sp>
          <p:nvSpPr>
            <p:cNvPr id="31" name="Rectangle 21"/>
            <p:cNvSpPr>
              <a:spLocks noChangeArrowheads="1"/>
            </p:cNvSpPr>
            <p:nvPr/>
          </p:nvSpPr>
          <p:spPr bwMode="auto">
            <a:xfrm>
              <a:off x="5824351" y="5216047"/>
              <a:ext cx="15869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600" b="1" i="0" u="none" strike="noStrike" cap="none" normalizeH="0" baseline="0" dirty="0" smtClean="0">
                  <a:ln>
                    <a:noFill/>
                  </a:ln>
                  <a:solidFill>
                    <a:schemeClr val="accent4">
                      <a:lumMod val="75000"/>
                    </a:schemeClr>
                  </a:solidFill>
                  <a:effectLst/>
                  <a:latin typeface="Calibri" panose="020F0502020204030204" pitchFamily="34" charset="0"/>
                </a:rPr>
                <a:t>Z</a:t>
              </a:r>
              <a:endPara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</a:endParaRPr>
            </a:p>
          </p:txBody>
        </p:sp>
        <p:sp>
          <p:nvSpPr>
            <p:cNvPr id="32" name="Rectangle 22"/>
            <p:cNvSpPr>
              <a:spLocks noChangeArrowheads="1"/>
            </p:cNvSpPr>
            <p:nvPr/>
          </p:nvSpPr>
          <p:spPr bwMode="auto">
            <a:xfrm>
              <a:off x="5805301" y="4596922"/>
              <a:ext cx="18434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6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Calibri" panose="020F0502020204030204" pitchFamily="34" charset="0"/>
                </a:rPr>
                <a:t>X</a:t>
              </a:r>
              <a:endPara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78" name="Rectangle 68"/>
            <p:cNvSpPr>
              <a:spLocks noChangeArrowheads="1"/>
            </p:cNvSpPr>
            <p:nvPr/>
          </p:nvSpPr>
          <p:spPr bwMode="auto">
            <a:xfrm>
              <a:off x="4624201" y="4636749"/>
              <a:ext cx="17953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p</a:t>
              </a:r>
              <a:endParaRPr kumimoji="0" lang="en-US" alt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79" name="Rectangle 69"/>
            <p:cNvSpPr>
              <a:spLocks noChangeArrowheads="1"/>
            </p:cNvSpPr>
            <p:nvPr/>
          </p:nvSpPr>
          <p:spPr bwMode="auto">
            <a:xfrm>
              <a:off x="4624201" y="5083759"/>
              <a:ext cx="11862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</a:t>
              </a:r>
              <a:endParaRPr kumimoji="0" lang="en-US" alt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14" name="Straight Arrow Connector 113"/>
            <p:cNvCxnSpPr/>
            <p:nvPr/>
          </p:nvCxnSpPr>
          <p:spPr>
            <a:xfrm>
              <a:off x="4989326" y="5089844"/>
              <a:ext cx="6731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Arrow Connector 114"/>
            <p:cNvCxnSpPr/>
            <p:nvPr/>
          </p:nvCxnSpPr>
          <p:spPr>
            <a:xfrm flipV="1">
              <a:off x="5000438" y="4817724"/>
              <a:ext cx="673100" cy="27019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Arrow Connector 116"/>
            <p:cNvCxnSpPr/>
            <p:nvPr/>
          </p:nvCxnSpPr>
          <p:spPr>
            <a:xfrm>
              <a:off x="4997264" y="5089844"/>
              <a:ext cx="673100" cy="27019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Arc 119"/>
            <p:cNvSpPr/>
            <p:nvPr/>
          </p:nvSpPr>
          <p:spPr>
            <a:xfrm rot="2700000">
              <a:off x="4680668" y="4696720"/>
              <a:ext cx="673539" cy="692559"/>
            </a:xfrm>
            <a:prstGeom prst="arc">
              <a:avLst/>
            </a:prstGeom>
            <a:ln w="38100">
              <a:solidFill>
                <a:schemeClr val="tx1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4" name="TextBox 123"/>
          <p:cNvSpPr txBox="1"/>
          <p:nvPr/>
        </p:nvSpPr>
        <p:spPr>
          <a:xfrm>
            <a:off x="7402286" y="1629281"/>
            <a:ext cx="261443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Tail latency control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Copy-on-write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File versioning</a:t>
            </a:r>
            <a:endParaRPr lang="en-US" sz="2200" dirty="0"/>
          </a:p>
        </p:txBody>
      </p:sp>
      <p:sp>
        <p:nvSpPr>
          <p:cNvPr id="125" name="TextBox 124"/>
          <p:cNvSpPr txBox="1"/>
          <p:nvPr/>
        </p:nvSpPr>
        <p:spPr>
          <a:xfrm>
            <a:off x="7402286" y="3117753"/>
            <a:ext cx="316606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Specialized processing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Caching guarantees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Deadline policies</a:t>
            </a:r>
            <a:endParaRPr lang="en-US" sz="2200" dirty="0"/>
          </a:p>
        </p:txBody>
      </p:sp>
      <p:sp>
        <p:nvSpPr>
          <p:cNvPr id="126" name="TextBox 125"/>
          <p:cNvSpPr txBox="1"/>
          <p:nvPr/>
        </p:nvSpPr>
        <p:spPr>
          <a:xfrm>
            <a:off x="7402286" y="4689066"/>
            <a:ext cx="293471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Maximize throughput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Minimize latency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Logging/debugging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0A7F-4832-3F4E-AC54-EA167AB9658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541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2" grpId="0"/>
      <p:bldP spid="43" grpId="0"/>
      <p:bldP spid="80" grpId="0"/>
      <p:bldP spid="81" grpId="0"/>
      <p:bldP spid="82" grpId="0"/>
      <p:bldP spid="83" grpId="0"/>
      <p:bldP spid="96" grpId="0" animBg="1"/>
      <p:bldP spid="97" grpId="0" animBg="1"/>
      <p:bldP spid="98" grpId="0" animBg="1"/>
      <p:bldP spid="124" grpId="0"/>
      <p:bldP spid="125" grpId="0"/>
      <p:bldP spid="1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sRoute</a:t>
            </a:r>
            <a:r>
              <a:rPr lang="en-US" dirty="0" smtClean="0"/>
              <a:t> Design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5513" y="2357337"/>
            <a:ext cx="2581800" cy="399901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37082" y="1803339"/>
            <a:ext cx="119866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/>
              <a:t>Today:</a:t>
            </a:r>
            <a:endParaRPr lang="en-US" sz="3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0A7F-4832-3F4E-AC54-EA167AB9658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21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005" y="3045787"/>
            <a:ext cx="4946400" cy="27776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sRoute</a:t>
            </a:r>
            <a:r>
              <a:rPr lang="en-US" dirty="0" smtClean="0"/>
              <a:t> Design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473077" y="1683198"/>
            <a:ext cx="135934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err="1" smtClean="0"/>
              <a:t>sRoute</a:t>
            </a:r>
            <a:r>
              <a:rPr lang="en-US" sz="3000" dirty="0" smtClean="0"/>
              <a:t>:</a:t>
            </a:r>
            <a:endParaRPr lang="en-US" sz="3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0A7F-4832-3F4E-AC54-EA167AB96586}" type="slidenum">
              <a:rPr lang="en-US" smtClean="0"/>
              <a:t>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36234" y="5358435"/>
            <a:ext cx="625983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2800" b="1" dirty="0" smtClean="0"/>
          </a:p>
          <a:p>
            <a:pPr lvl="1"/>
            <a:endParaRPr lang="en-US" sz="2800" b="1" dirty="0"/>
          </a:p>
          <a:p>
            <a:endParaRPr lang="en-US" sz="2800" dirty="0" smtClean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5881613" y="1363573"/>
            <a:ext cx="6217460" cy="5337709"/>
          </a:xfrm>
        </p:spPr>
        <p:txBody>
          <a:bodyPr>
            <a:normAutofit/>
          </a:bodyPr>
          <a:lstStyle/>
          <a:p>
            <a:r>
              <a:rPr lang="en-US" dirty="0" smtClean="0"/>
              <a:t>Specialized stages</a:t>
            </a:r>
          </a:p>
          <a:p>
            <a:pPr lvl="1"/>
            <a:r>
              <a:rPr lang="en-US" dirty="0" smtClean="0"/>
              <a:t>Can perform operations on IOs</a:t>
            </a:r>
          </a:p>
          <a:p>
            <a:endParaRPr lang="en-US" dirty="0" smtClean="0"/>
          </a:p>
          <a:p>
            <a:pPr marL="457200" indent="-457200">
              <a:lnSpc>
                <a:spcPct val="100000"/>
              </a:lnSpc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60928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005" y="3045787"/>
            <a:ext cx="4946400" cy="277769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4984" y="2403773"/>
            <a:ext cx="4946400" cy="34197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sRoute</a:t>
            </a:r>
            <a:r>
              <a:rPr lang="en-US" dirty="0" smtClean="0"/>
              <a:t> Design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473077" y="1683198"/>
            <a:ext cx="135934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err="1" smtClean="0"/>
              <a:t>sRoute</a:t>
            </a:r>
            <a:r>
              <a:rPr lang="en-US" sz="3000" dirty="0" smtClean="0"/>
              <a:t>:</a:t>
            </a:r>
            <a:endParaRPr lang="en-US" sz="3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0A7F-4832-3F4E-AC54-EA167AB96586}" type="slidenum">
              <a:rPr lang="en-US" smtClean="0"/>
              <a:t>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36234" y="5358435"/>
            <a:ext cx="625983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2800" b="1" dirty="0" smtClean="0"/>
          </a:p>
          <a:p>
            <a:pPr lvl="1"/>
            <a:endParaRPr lang="en-US" sz="2800" b="1" dirty="0"/>
          </a:p>
          <a:p>
            <a:endParaRPr lang="en-US" sz="2800" dirty="0" smtClean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5881613" y="1363573"/>
            <a:ext cx="6217460" cy="5337709"/>
          </a:xfrm>
        </p:spPr>
        <p:txBody>
          <a:bodyPr>
            <a:normAutofit/>
          </a:bodyPr>
          <a:lstStyle/>
          <a:p>
            <a:r>
              <a:rPr lang="en-US" dirty="0" smtClean="0"/>
              <a:t>Specialized stages</a:t>
            </a:r>
          </a:p>
          <a:p>
            <a:pPr lvl="1"/>
            <a:r>
              <a:rPr lang="en-US" dirty="0" smtClean="0"/>
              <a:t>Can perform operations on IOs</a:t>
            </a:r>
          </a:p>
          <a:p>
            <a:endParaRPr lang="en-US" dirty="0" smtClean="0"/>
          </a:p>
          <a:p>
            <a:r>
              <a:rPr lang="en-US" dirty="0" err="1" smtClean="0"/>
              <a:t>sSwitches</a:t>
            </a:r>
            <a:endParaRPr lang="en-US" dirty="0" smtClean="0"/>
          </a:p>
          <a:p>
            <a:pPr lvl="1"/>
            <a:r>
              <a:rPr lang="en-US" dirty="0" smtClean="0"/>
              <a:t>Programmable</a:t>
            </a:r>
          </a:p>
          <a:p>
            <a:pPr lvl="1"/>
            <a:r>
              <a:rPr lang="en-US" dirty="0" smtClean="0"/>
              <a:t>Forward IOs according to routing rules </a:t>
            </a:r>
          </a:p>
          <a:p>
            <a:endParaRPr lang="en-US" dirty="0"/>
          </a:p>
          <a:p>
            <a:pPr marL="457200" indent="-457200">
              <a:lnSpc>
                <a:spcPct val="100000"/>
              </a:lnSpc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03761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005" y="3045787"/>
            <a:ext cx="4946400" cy="277769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4984" y="2403773"/>
            <a:ext cx="4946400" cy="34197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sRoute</a:t>
            </a:r>
            <a:r>
              <a:rPr lang="en-US" dirty="0" smtClean="0"/>
              <a:t> Design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6005" y="2403773"/>
            <a:ext cx="4945379" cy="369408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473077" y="1683198"/>
            <a:ext cx="135934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err="1" smtClean="0"/>
              <a:t>sRoute</a:t>
            </a:r>
            <a:r>
              <a:rPr lang="en-US" sz="3000" dirty="0" smtClean="0"/>
              <a:t>:</a:t>
            </a:r>
            <a:endParaRPr lang="en-US" sz="3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0A7F-4832-3F4E-AC54-EA167AB96586}" type="slidenum">
              <a:rPr lang="en-US" smtClean="0"/>
              <a:t>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36234" y="5358435"/>
            <a:ext cx="625983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2800" b="1" dirty="0" smtClean="0"/>
          </a:p>
          <a:p>
            <a:pPr lvl="1"/>
            <a:endParaRPr lang="en-US" sz="2800" b="1" dirty="0"/>
          </a:p>
          <a:p>
            <a:endParaRPr lang="en-US" sz="2800" dirty="0" smtClean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5881613" y="1363573"/>
            <a:ext cx="6217460" cy="5337709"/>
          </a:xfrm>
        </p:spPr>
        <p:txBody>
          <a:bodyPr>
            <a:normAutofit/>
          </a:bodyPr>
          <a:lstStyle/>
          <a:p>
            <a:r>
              <a:rPr lang="en-US" dirty="0" smtClean="0"/>
              <a:t>Specialized stages</a:t>
            </a:r>
          </a:p>
          <a:p>
            <a:pPr lvl="1"/>
            <a:r>
              <a:rPr lang="en-US" dirty="0" smtClean="0"/>
              <a:t>Can perform operations on IOs</a:t>
            </a:r>
          </a:p>
          <a:p>
            <a:r>
              <a:rPr lang="en-US" dirty="0" err="1" smtClean="0"/>
              <a:t>sSwitches</a:t>
            </a:r>
            <a:endParaRPr lang="en-US" dirty="0" smtClean="0"/>
          </a:p>
          <a:p>
            <a:pPr lvl="1"/>
            <a:r>
              <a:rPr lang="en-US" dirty="0" smtClean="0"/>
              <a:t>Programmable</a:t>
            </a:r>
          </a:p>
          <a:p>
            <a:pPr lvl="1"/>
            <a:r>
              <a:rPr lang="en-US" dirty="0" smtClean="0"/>
              <a:t>Forward IOs according to routing rules </a:t>
            </a:r>
          </a:p>
          <a:p>
            <a:r>
              <a:rPr lang="en-US" dirty="0" smtClean="0"/>
              <a:t>Controller</a:t>
            </a:r>
          </a:p>
          <a:p>
            <a:pPr lvl="1" indent="-457200">
              <a:lnSpc>
                <a:spcPct val="100000"/>
              </a:lnSpc>
            </a:pPr>
            <a:r>
              <a:rPr lang="en-US" dirty="0"/>
              <a:t>Global visibility</a:t>
            </a:r>
          </a:p>
          <a:p>
            <a:pPr lvl="1" indent="-457200">
              <a:lnSpc>
                <a:spcPct val="100000"/>
              </a:lnSpc>
            </a:pPr>
            <a:r>
              <a:rPr lang="en-US" dirty="0" smtClean="0"/>
              <a:t>Configure </a:t>
            </a:r>
            <a:r>
              <a:rPr lang="en-US" dirty="0" err="1"/>
              <a:t>sSwitches</a:t>
            </a:r>
            <a:r>
              <a:rPr lang="en-US" dirty="0"/>
              <a:t> &amp; specialized stages</a:t>
            </a:r>
          </a:p>
          <a:p>
            <a:pPr lvl="1" indent="-457200">
              <a:lnSpc>
                <a:spcPct val="100000"/>
              </a:lnSpc>
            </a:pPr>
            <a:r>
              <a:rPr lang="en-US" dirty="0"/>
              <a:t>Installs forwarding rules</a:t>
            </a:r>
          </a:p>
          <a:p>
            <a:pPr marL="457200" indent="-457200">
              <a:lnSpc>
                <a:spcPct val="100000"/>
              </a:lnSpc>
            </a:pPr>
            <a:r>
              <a:rPr lang="en-US" sz="2600" dirty="0" smtClean="0"/>
              <a:t>End-to-end flow based classification</a:t>
            </a:r>
          </a:p>
          <a:p>
            <a:pPr marL="914400" lvl="1" indent="-457200">
              <a:lnSpc>
                <a:spcPct val="100000"/>
              </a:lnSpc>
            </a:pPr>
            <a:r>
              <a:rPr lang="en-US" sz="2200" dirty="0" smtClean="0"/>
              <a:t>Extends </a:t>
            </a:r>
            <a:r>
              <a:rPr lang="en-US" sz="2200" dirty="0" err="1" smtClean="0"/>
              <a:t>IOFlow</a:t>
            </a:r>
            <a:r>
              <a:rPr lang="en-US" sz="2200" dirty="0"/>
              <a:t> </a:t>
            </a:r>
            <a:r>
              <a:rPr lang="en-US" sz="2200" dirty="0" smtClean="0"/>
              <a:t>[SOSP’13]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95937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30687</TotalTime>
  <Words>1049</Words>
  <Application>Microsoft Macintosh PowerPoint</Application>
  <PresentationFormat>Widescreen</PresentationFormat>
  <Paragraphs>440</Paragraphs>
  <Slides>22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Calibri</vt:lpstr>
      <vt:lpstr>Calibri Light</vt:lpstr>
      <vt:lpstr>Consolas</vt:lpstr>
      <vt:lpstr>Wingdings</vt:lpstr>
      <vt:lpstr>Arial</vt:lpstr>
      <vt:lpstr>Office Theme</vt:lpstr>
      <vt:lpstr>sRoute: Treating the Storage Stack Like a Network</vt:lpstr>
      <vt:lpstr>The Data Center IO Stack Today</vt:lpstr>
      <vt:lpstr>sRoute: Treating the Storage Stack Like a Network</vt:lpstr>
      <vt:lpstr>E.g. Tail Latency Control</vt:lpstr>
      <vt:lpstr>IO Routing Types</vt:lpstr>
      <vt:lpstr>sRoute Design</vt:lpstr>
      <vt:lpstr>sRoute Design</vt:lpstr>
      <vt:lpstr>sRoute Design</vt:lpstr>
      <vt:lpstr>sRoute Design</vt:lpstr>
      <vt:lpstr>sSwitch Forwarding</vt:lpstr>
      <vt:lpstr>Control Delegates</vt:lpstr>
      <vt:lpstr>Consistent Rule Updates</vt:lpstr>
      <vt:lpstr>Per-IO Consistency</vt:lpstr>
      <vt:lpstr>Per-Flow Consistency</vt:lpstr>
      <vt:lpstr>Per-Flow Consistency</vt:lpstr>
      <vt:lpstr>Per-Flow Consistency</vt:lpstr>
      <vt:lpstr>Control Application Case Studies</vt:lpstr>
      <vt:lpstr>Tail Latency</vt:lpstr>
      <vt:lpstr>Tail Latency Control Application</vt:lpstr>
      <vt:lpstr>Tail Latency Control Results</vt:lpstr>
      <vt:lpstr>Conclusion</vt:lpstr>
      <vt:lpstr>Thank you!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Ioan Stefanovici</dc:creator>
  <cp:lastModifiedBy>Ioan Stefanovici</cp:lastModifiedBy>
  <cp:revision>1449</cp:revision>
  <dcterms:created xsi:type="dcterms:W3CDTF">2016-01-29T16:50:17Z</dcterms:created>
  <dcterms:modified xsi:type="dcterms:W3CDTF">2016-02-25T21:48:09Z</dcterms:modified>
</cp:coreProperties>
</file>