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0"/>
  </p:notesMasterIdLst>
  <p:sldIdLst>
    <p:sldId id="256" r:id="rId2"/>
    <p:sldId id="258" r:id="rId3"/>
    <p:sldId id="305" r:id="rId4"/>
    <p:sldId id="323" r:id="rId5"/>
    <p:sldId id="328" r:id="rId6"/>
    <p:sldId id="327" r:id="rId7"/>
    <p:sldId id="306" r:id="rId8"/>
    <p:sldId id="308" r:id="rId9"/>
    <p:sldId id="309" r:id="rId10"/>
    <p:sldId id="333" r:id="rId11"/>
    <p:sldId id="313" r:id="rId12"/>
    <p:sldId id="347" r:id="rId13"/>
    <p:sldId id="325" r:id="rId14"/>
    <p:sldId id="338" r:id="rId15"/>
    <p:sldId id="340" r:id="rId16"/>
    <p:sldId id="341" r:id="rId17"/>
    <p:sldId id="342" r:id="rId18"/>
    <p:sldId id="314" r:id="rId19"/>
    <p:sldId id="344" r:id="rId20"/>
    <p:sldId id="345" r:id="rId21"/>
    <p:sldId id="326" r:id="rId22"/>
    <p:sldId id="315" r:id="rId23"/>
    <p:sldId id="317" r:id="rId24"/>
    <p:sldId id="353" r:id="rId25"/>
    <p:sldId id="318" r:id="rId26"/>
    <p:sldId id="320" r:id="rId27"/>
    <p:sldId id="321" r:id="rId28"/>
    <p:sldId id="34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2" autoAdjust="0"/>
    <p:restoredTop sz="56567" autoAdjust="0"/>
  </p:normalViewPr>
  <p:slideViewPr>
    <p:cSldViewPr>
      <p:cViewPr>
        <p:scale>
          <a:sx n="75" d="100"/>
          <a:sy n="75" d="100"/>
        </p:scale>
        <p:origin x="108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F2FS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Sheet1!$F$10</c:f>
              <c:strCache>
                <c:ptCount val="1"/>
                <c:pt idx="0">
                  <c:v># of code lines</c:v>
                </c:pt>
              </c:strCache>
            </c:strRef>
          </c:cat>
          <c:val>
            <c:numRef>
              <c:f>Sheet1!$G$10</c:f>
              <c:numCache>
                <c:formatCode>General</c:formatCode>
                <c:ptCount val="1"/>
                <c:pt idx="0">
                  <c:v>14987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B-46DB-9256-50D759FCC5D3}"/>
            </c:ext>
          </c:extLst>
        </c:ser>
        <c:ser>
          <c:idx val="1"/>
          <c:order val="1"/>
          <c:tx>
            <c:strRef>
              <c:f>Sheet1!$H$9</c:f>
              <c:strCache>
                <c:ptCount val="1"/>
                <c:pt idx="0">
                  <c:v>ALFS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Sheet1!$F$10</c:f>
              <c:strCache>
                <c:ptCount val="1"/>
                <c:pt idx="0">
                  <c:v># of code lines</c:v>
                </c:pt>
              </c:strCache>
            </c:strRef>
          </c:cat>
          <c:val>
            <c:numRef>
              <c:f>Sheet1!$H$10</c:f>
              <c:numCache>
                <c:formatCode>General</c:formatCode>
                <c:ptCount val="1"/>
                <c:pt idx="0">
                  <c:v>16323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B-46DB-9256-50D759FC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935928"/>
        <c:axId val="434936256"/>
        <c:axId val="0"/>
      </c:bar3DChart>
      <c:catAx>
        <c:axId val="434935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936256"/>
        <c:crosses val="autoZero"/>
        <c:auto val="1"/>
        <c:lblAlgn val="ctr"/>
        <c:lblOffset val="100"/>
        <c:noMultiLvlLbl val="0"/>
      </c:catAx>
      <c:valAx>
        <c:axId val="434936256"/>
        <c:scaling>
          <c:orientation val="minMax"/>
          <c:max val="16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35928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50800" dir="180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6B55C-85A4-44DD-996F-A4DC6CA2C52E}" type="datetimeFigureOut">
              <a:rPr lang="ko-KR" altLang="en-US" smtClean="0"/>
              <a:t>2016-03-05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0B3E-0FAB-4482-97DD-325A4D1081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49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85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3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13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42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602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89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40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44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11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54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73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16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0B3E-0FAB-4482-97DD-325A4D10815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90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4/24/2015</a:t>
            </a:r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ngwoojun/bluedbm.g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bucket.org/chamdoo/risa-f2fs" TargetMode="External"/><Relationship Id="rId4" Type="http://schemas.openxmlformats.org/officeDocument/2006/relationships/hyperlink" Target="https://github.com/chamdoo/bdbm_drv.g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250" y="1600200"/>
            <a:ext cx="7620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b="1" dirty="0">
                <a:latin typeface="+mn-lt"/>
              </a:rPr>
              <a:t>Application-Managed Flash</a:t>
            </a:r>
            <a:endParaRPr lang="ko-KR" alt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850" y="3224150"/>
            <a:ext cx="8686800" cy="1600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altLang="ko-KR" sz="2900" b="1" u="sng" dirty="0">
                <a:solidFill>
                  <a:srgbClr val="0070C0"/>
                </a:solidFill>
                <a:latin typeface="+mn-lt"/>
              </a:rPr>
              <a:t>Sungjin Lee</a:t>
            </a:r>
            <a:r>
              <a:rPr lang="en-US" altLang="ko-KR" sz="2900" b="1" u="sng" dirty="0">
                <a:latin typeface="+mn-lt"/>
              </a:rPr>
              <a:t>,</a:t>
            </a:r>
            <a:r>
              <a:rPr lang="en-US" altLang="ko-KR" sz="2900" b="1" dirty="0">
                <a:latin typeface="+mn-lt"/>
              </a:rPr>
              <a:t> Ming Liu, </a:t>
            </a:r>
            <a:r>
              <a:rPr lang="en-US" altLang="ko-KR" sz="2900" b="1" dirty="0" err="1">
                <a:latin typeface="+mn-lt"/>
              </a:rPr>
              <a:t>Sangwoo</a:t>
            </a:r>
            <a:r>
              <a:rPr lang="en-US" altLang="ko-KR" sz="2900" b="1" dirty="0">
                <a:latin typeface="+mn-lt"/>
              </a:rPr>
              <a:t> Jun, </a:t>
            </a:r>
            <a:r>
              <a:rPr lang="en-US" altLang="ko-KR" sz="2900" b="1" dirty="0" err="1">
                <a:latin typeface="+mn-lt"/>
              </a:rPr>
              <a:t>Shuotao</a:t>
            </a:r>
            <a:r>
              <a:rPr lang="en-US" altLang="ko-KR" sz="2900" b="1" dirty="0">
                <a:latin typeface="+mn-lt"/>
              </a:rPr>
              <a:t> Xu, Jihong </a:t>
            </a:r>
            <a:r>
              <a:rPr lang="en-US" altLang="ko-KR" sz="2900" b="1" dirty="0" smtClean="0">
                <a:latin typeface="+mn-lt"/>
              </a:rPr>
              <a:t>Kim</a:t>
            </a:r>
            <a:r>
              <a:rPr lang="en-US" altLang="ko-KR" sz="2900" b="1" baseline="30000" dirty="0" smtClean="0">
                <a:latin typeface="+mn-lt"/>
              </a:rPr>
              <a:t>†</a:t>
            </a:r>
            <a:r>
              <a:rPr lang="en-US" altLang="ko-KR" sz="2900" b="1" dirty="0" smtClean="0">
                <a:latin typeface="+mn-lt"/>
              </a:rPr>
              <a:t> </a:t>
            </a:r>
            <a:r>
              <a:rPr lang="en-US" altLang="ko-KR" sz="2900" b="1" dirty="0">
                <a:latin typeface="+mn-lt"/>
              </a:rPr>
              <a:t>and Arvind</a:t>
            </a:r>
            <a:endParaRPr lang="en-US" altLang="ko-KR" sz="800" b="1" dirty="0" smtClean="0">
              <a:latin typeface="+mn-lt"/>
            </a:endParaRPr>
          </a:p>
          <a:p>
            <a:pPr algn="ctr"/>
            <a:endParaRPr lang="en-US" altLang="ko-KR" sz="2400" dirty="0" smtClean="0">
              <a:latin typeface="+mn-lt"/>
            </a:endParaRPr>
          </a:p>
          <a:p>
            <a:pPr algn="ctr"/>
            <a:endParaRPr lang="en-US" altLang="ko-KR" sz="2400" dirty="0" smtClean="0">
              <a:latin typeface="+mn-lt"/>
            </a:endParaRPr>
          </a:p>
          <a:p>
            <a:pPr algn="ctr"/>
            <a:r>
              <a:rPr lang="en-US" altLang="ko-KR" sz="2900" dirty="0" smtClean="0">
                <a:latin typeface="+mn-lt"/>
              </a:rPr>
              <a:t>Massachusetts Institute </a:t>
            </a:r>
            <a:r>
              <a:rPr lang="en-US" altLang="ko-KR" sz="2900" dirty="0">
                <a:latin typeface="+mn-lt"/>
              </a:rPr>
              <a:t>of </a:t>
            </a:r>
            <a:r>
              <a:rPr lang="en-US" altLang="ko-KR" sz="2900" dirty="0" smtClean="0">
                <a:latin typeface="+mn-lt"/>
              </a:rPr>
              <a:t>Technology</a:t>
            </a:r>
          </a:p>
          <a:p>
            <a:pPr algn="ctr"/>
            <a:r>
              <a:rPr lang="en-US" altLang="ko-KR" sz="2900" b="1" baseline="30000" dirty="0" smtClean="0"/>
              <a:t>†</a:t>
            </a:r>
            <a:r>
              <a:rPr lang="en-US" altLang="ko-KR" sz="2900" dirty="0" smtClean="0">
                <a:latin typeface="+mn-lt"/>
              </a:rPr>
              <a:t>Seoul National University</a:t>
            </a:r>
            <a:endParaRPr lang="en-US" altLang="ko-KR" sz="3200" b="1" dirty="0" smtClean="0">
              <a:latin typeface="+mn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1550" y="5791200"/>
            <a:ext cx="8153400" cy="7143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latin typeface="+mn-lt"/>
              </a:rPr>
              <a:t>14th </a:t>
            </a:r>
            <a:r>
              <a:rPr lang="en-US" altLang="ko-KR" sz="1600" b="1" dirty="0">
                <a:latin typeface="+mn-lt"/>
              </a:rPr>
              <a:t>USENIX Conference on File and Storage </a:t>
            </a:r>
            <a:r>
              <a:rPr lang="en-US" altLang="ko-KR" sz="1600" b="1" dirty="0" smtClean="0">
                <a:latin typeface="+mn-lt"/>
              </a:rPr>
              <a:t>Technologies</a:t>
            </a:r>
          </a:p>
          <a:p>
            <a:pPr algn="ctr"/>
            <a:r>
              <a:rPr lang="en-US" altLang="ko-KR" sz="1600" b="1" dirty="0" smtClean="0">
                <a:latin typeface="+mn-lt"/>
              </a:rPr>
              <a:t>February 22-25, 2016</a:t>
            </a:r>
            <a:endParaRPr lang="en-US" altLang="ko-KR" sz="1600" b="1" dirty="0">
              <a:latin typeface="+mn-lt"/>
            </a:endParaRPr>
          </a:p>
          <a:p>
            <a:pPr algn="ctr"/>
            <a:endParaRPr lang="en-US" altLang="ko-KR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0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Case Study with AMF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10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877" y="233664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F2FS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634" y="1780410"/>
            <a:ext cx="111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WAFL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9277" y="2684630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Btrfs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9877" y="222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NILFS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546" y="3443764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RethinkDB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984" y="3460038"/>
            <a:ext cx="139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rgbClr val="0070C0"/>
                </a:solidFill>
              </a:rPr>
              <a:t>LevelDB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200" y="3820180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rgbClr val="0070C0"/>
                </a:solidFill>
              </a:rPr>
              <a:t>RocksDB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267980"/>
            <a:ext cx="124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7030A0"/>
                </a:solidFill>
              </a:rPr>
              <a:t>FlexVol</a:t>
            </a:r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903" y="164066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BlueSky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106" y="4353580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LogBase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641" y="4963180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Hyder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716980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SpriteLFS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1306" y="400438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BigTable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0306" y="4537780"/>
            <a:ext cx="1663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</a:rPr>
              <a:t>MongoDB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706" y="3810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</a:rPr>
              <a:t>Cassandra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4635" y="256524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HDFS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059" y="4277380"/>
            <a:ext cx="157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</a:rPr>
              <a:t>LSM-Tree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028" y="125905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File Systems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028890"/>
            <a:ext cx="2176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Key-value Stores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1666" y="302889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Databases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5772090"/>
            <a:ext cx="279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Storage Virtualization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3" idx="1"/>
          </p:cNvCxnSpPr>
          <p:nvPr/>
        </p:nvCxnSpPr>
        <p:spPr>
          <a:xfrm flipH="1" flipV="1">
            <a:off x="1066800" y="2240200"/>
            <a:ext cx="2717479" cy="13777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3" idx="7"/>
          </p:cNvCxnSpPr>
          <p:nvPr/>
        </p:nvCxnSpPr>
        <p:spPr>
          <a:xfrm flipH="1">
            <a:off x="5194362" y="2436402"/>
            <a:ext cx="3263838" cy="118153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3"/>
          </p:cNvCxnSpPr>
          <p:nvPr/>
        </p:nvCxnSpPr>
        <p:spPr>
          <a:xfrm flipH="1">
            <a:off x="984490" y="4702765"/>
            <a:ext cx="2799789" cy="135133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5"/>
          </p:cNvCxnSpPr>
          <p:nvPr/>
        </p:nvCxnSpPr>
        <p:spPr>
          <a:xfrm>
            <a:off x="5194362" y="4702765"/>
            <a:ext cx="2276215" cy="14694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-762001" y="1143000"/>
            <a:ext cx="12265876" cy="2712344"/>
            <a:chOff x="-762001" y="1143000"/>
            <a:chExt cx="12265876" cy="2712344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-762001" y="1259050"/>
              <a:ext cx="12065455" cy="2596294"/>
            </a:xfrm>
            <a:prstGeom prst="triangle">
              <a:avLst>
                <a:gd name="adj" fmla="val 57504"/>
              </a:avLst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762001" y="1219200"/>
              <a:ext cx="1746491" cy="1217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45985" y="1143000"/>
              <a:ext cx="3057890" cy="1217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92241" y="3393260"/>
            <a:ext cx="1994159" cy="1534180"/>
            <a:chOff x="3636460" y="3305911"/>
            <a:chExt cx="2383340" cy="1534180"/>
          </a:xfrm>
        </p:grpSpPr>
        <p:sp>
          <p:nvSpPr>
            <p:cNvPr id="23" name="Oval 22"/>
            <p:cNvSpPr/>
            <p:nvPr/>
          </p:nvSpPr>
          <p:spPr>
            <a:xfrm>
              <a:off x="3636460" y="3305911"/>
              <a:ext cx="2383340" cy="15341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78975" y="3494051"/>
              <a:ext cx="21181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</a:rPr>
                <a:t>Which Applications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1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b="1" dirty="0" smtClean="0">
                <a:latin typeface="+mn-lt"/>
              </a:rPr>
              <a:t>Case Study with File System</a:t>
            </a:r>
            <a:endParaRPr lang="ko-KR" altLang="en-US" sz="40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11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6921" y="2057400"/>
            <a:ext cx="5638640" cy="1162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Host Applications (Log-structured)</a:t>
            </a:r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endParaRPr lang="en-US" altLang="ko-KR" b="1" dirty="0">
              <a:solidFill>
                <a:schemeClr val="tx2"/>
              </a:solidFill>
            </a:endParaRPr>
          </a:p>
          <a:p>
            <a:pPr algn="ctr"/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6760" y="3309046"/>
            <a:ext cx="5944239" cy="303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AMF 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77975" y="2453978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Object-to-storage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930575" y="2453978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Versioning &amp; Cleaning</a:t>
            </a:r>
            <a:endParaRPr lang="ko-KR" alt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5683175" y="2453978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 Scheduling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80063" y="25440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2098" y="25426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6295" y="5105400"/>
            <a:ext cx="5944704" cy="5656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NAND Flash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57400" y="2058259"/>
            <a:ext cx="5943600" cy="11629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AMF Log-structured File System (ALFS)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(based on F2FS)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3326011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727500"/>
            <a:ext cx="8305800" cy="2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3400" y="3729731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056455" y="3841363"/>
            <a:ext cx="5944544" cy="11629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AMF Flash Translation Layer (AFTL)</a:t>
            </a:r>
          </a:p>
          <a:p>
            <a:pPr algn="ctr"/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64665" y="4309689"/>
            <a:ext cx="2383535" cy="6115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Segment-level Address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Remapping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134602" y="4308830"/>
            <a:ext cx="2713998" cy="6115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Wear-leveling &amp;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Bad-block</a:t>
            </a:r>
          </a:p>
        </p:txBody>
      </p: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97360" y="4254499"/>
            <a:ext cx="7484640" cy="2021920"/>
            <a:chOff x="914400" y="3901819"/>
            <a:chExt cx="5867400" cy="2597891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914400" y="3901819"/>
            <a:ext cx="5867400" cy="2062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1536887" y="6025169"/>
              <a:ext cx="4804366" cy="474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/>
                <a:t>&lt;A comparison of source-code lines of F2FS and ALFS&gt;</a:t>
              </a:r>
              <a:endParaRPr lang="ko-KR" alt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b="1" dirty="0" smtClean="0">
                <a:latin typeface="+mn-lt"/>
              </a:rPr>
              <a:t>AMF Log-structured File System (ALFS)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12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ALFS is based on the F2FS file system</a:t>
            </a:r>
            <a:endParaRPr lang="en-US" altLang="ko-KR" dirty="0"/>
          </a:p>
          <a:p>
            <a:r>
              <a:rPr lang="en-US" altLang="ko-KR" dirty="0" smtClean="0"/>
              <a:t>How did we modify F2FS for ALFS?</a:t>
            </a:r>
          </a:p>
          <a:p>
            <a:pPr lvl="1"/>
            <a:r>
              <a:rPr lang="en-US" altLang="ko-KR" dirty="0" smtClean="0"/>
              <a:t>Eliminate in-place updates</a:t>
            </a:r>
          </a:p>
          <a:p>
            <a:pPr lvl="2"/>
            <a:r>
              <a:rPr lang="en-US" altLang="ko-KR" dirty="0" smtClean="0"/>
              <a:t>F2FS overwrites check-points and inode-map blocks</a:t>
            </a:r>
          </a:p>
          <a:p>
            <a:pPr lvl="1"/>
            <a:r>
              <a:rPr lang="en-US" altLang="ko-KR" dirty="0" smtClean="0"/>
              <a:t>Change the TRIM policy</a:t>
            </a:r>
          </a:p>
          <a:p>
            <a:pPr lvl="2"/>
            <a:r>
              <a:rPr lang="en-US" altLang="ko-KR" dirty="0" smtClean="0"/>
              <a:t>TRIM is issued to individual sectors</a:t>
            </a:r>
          </a:p>
          <a:p>
            <a:pPr lvl="7"/>
            <a:endParaRPr lang="en-US" altLang="ko-KR" dirty="0"/>
          </a:p>
          <a:p>
            <a:r>
              <a:rPr lang="en-US" altLang="ko-KR" dirty="0" smtClean="0"/>
              <a:t>How many new codes were added?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06683" y="5167412"/>
            <a:ext cx="290512" cy="152400"/>
            <a:chOff x="5638800" y="5105400"/>
            <a:chExt cx="290512" cy="1524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638800" y="5181600"/>
              <a:ext cx="288130" cy="148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29312" y="5105400"/>
              <a:ext cx="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38800" y="5105400"/>
              <a:ext cx="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32901" y="5088532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1300 lines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Conventional LFS (F2FS)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13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3" name="Rectangle 2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" name="Rectangle 1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0" name="Rectangle 1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5" name="Rectangle 2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52765" y="3886200"/>
            <a:ext cx="609600" cy="914400"/>
            <a:chOff x="840803" y="3886200"/>
            <a:chExt cx="609600" cy="914400"/>
          </a:xfrm>
        </p:grpSpPr>
        <p:sp>
          <p:nvSpPr>
            <p:cNvPr id="30" name="Rectangle 29"/>
            <p:cNvSpPr/>
            <p:nvPr/>
          </p:nvSpPr>
          <p:spPr>
            <a:xfrm>
              <a:off x="8408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56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6386" y="3886200"/>
            <a:ext cx="604394" cy="914400"/>
            <a:chOff x="1647054" y="3886200"/>
            <a:chExt cx="604394" cy="914400"/>
          </a:xfrm>
        </p:grpSpPr>
        <p:sp>
          <p:nvSpPr>
            <p:cNvPr id="32" name="Rectangle 31"/>
            <p:cNvSpPr/>
            <p:nvPr/>
          </p:nvSpPr>
          <p:spPr>
            <a:xfrm>
              <a:off x="164705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4664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4801" y="3886200"/>
            <a:ext cx="609600" cy="914400"/>
            <a:chOff x="2362200" y="3886200"/>
            <a:chExt cx="609600" cy="914400"/>
          </a:xfrm>
        </p:grpSpPr>
        <p:sp>
          <p:nvSpPr>
            <p:cNvPr id="35" name="Rectangle 34"/>
            <p:cNvSpPr/>
            <p:nvPr/>
          </p:nvSpPr>
          <p:spPr>
            <a:xfrm>
              <a:off x="23622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422" y="3886200"/>
            <a:ext cx="604394" cy="914400"/>
            <a:chOff x="2971800" y="3886200"/>
            <a:chExt cx="604394" cy="914400"/>
          </a:xfrm>
        </p:grpSpPr>
        <p:sp>
          <p:nvSpPr>
            <p:cNvPr id="37" name="Rectangle 36"/>
            <p:cNvSpPr/>
            <p:nvPr/>
          </p:nvSpPr>
          <p:spPr>
            <a:xfrm>
              <a:off x="29718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139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6837" y="3886200"/>
            <a:ext cx="609600" cy="914400"/>
            <a:chOff x="3875788" y="3886200"/>
            <a:chExt cx="609600" cy="914400"/>
          </a:xfrm>
        </p:grpSpPr>
        <p:sp>
          <p:nvSpPr>
            <p:cNvPr id="40" name="Rectangle 39"/>
            <p:cNvSpPr/>
            <p:nvPr/>
          </p:nvSpPr>
          <p:spPr>
            <a:xfrm>
              <a:off x="38757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05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60458" y="3886200"/>
            <a:ext cx="604394" cy="914400"/>
            <a:chOff x="4485388" y="3886200"/>
            <a:chExt cx="604394" cy="914400"/>
          </a:xfrm>
        </p:grpSpPr>
        <p:sp>
          <p:nvSpPr>
            <p:cNvPr id="42" name="Rectangle 41"/>
            <p:cNvSpPr/>
            <p:nvPr/>
          </p:nvSpPr>
          <p:spPr>
            <a:xfrm>
              <a:off x="44853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4982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98873" y="3886200"/>
            <a:ext cx="609600" cy="914400"/>
            <a:chOff x="5389376" y="3886200"/>
            <a:chExt cx="609600" cy="914400"/>
          </a:xfrm>
        </p:grpSpPr>
        <p:sp>
          <p:nvSpPr>
            <p:cNvPr id="45" name="Rectangle 44"/>
            <p:cNvSpPr/>
            <p:nvPr/>
          </p:nvSpPr>
          <p:spPr>
            <a:xfrm>
              <a:off x="53893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41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42494" y="3886200"/>
            <a:ext cx="604394" cy="914400"/>
            <a:chOff x="5998976" y="3886200"/>
            <a:chExt cx="604394" cy="914400"/>
          </a:xfrm>
        </p:grpSpPr>
        <p:sp>
          <p:nvSpPr>
            <p:cNvPr id="47" name="Rectangle 46"/>
            <p:cNvSpPr/>
            <p:nvPr/>
          </p:nvSpPr>
          <p:spPr>
            <a:xfrm>
              <a:off x="59989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857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80909" y="3886200"/>
            <a:ext cx="609600" cy="914400"/>
            <a:chOff x="6902964" y="3886200"/>
            <a:chExt cx="609600" cy="914400"/>
          </a:xfrm>
        </p:grpSpPr>
        <p:sp>
          <p:nvSpPr>
            <p:cNvPr id="50" name="Rectangle 49"/>
            <p:cNvSpPr/>
            <p:nvPr/>
          </p:nvSpPr>
          <p:spPr>
            <a:xfrm>
              <a:off x="69029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7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24526" y="3886200"/>
            <a:ext cx="604394" cy="914400"/>
            <a:chOff x="7512564" y="3886200"/>
            <a:chExt cx="604394" cy="914400"/>
          </a:xfrm>
        </p:grpSpPr>
        <p:sp>
          <p:nvSpPr>
            <p:cNvPr id="52" name="Rectangle 5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9880" y="2994158"/>
            <a:ext cx="7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LFS</a:t>
            </a:r>
            <a:endParaRPr lang="ko-KR" alt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29880" y="3681968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PFTL</a:t>
            </a:r>
            <a:endParaRPr lang="ko-KR" altLang="en-US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23625" y="217753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Segment</a:t>
            </a:r>
            <a:endParaRPr lang="ko-KR" altLang="en-US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09314" y="4800600"/>
            <a:ext cx="21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Block with 2 pages</a:t>
            </a:r>
            <a:endParaRPr lang="ko-KR" altLang="en-US" b="1" dirty="0"/>
          </a:p>
        </p:txBody>
      </p:sp>
      <p:cxnSp>
        <p:nvCxnSpPr>
          <p:cNvPr id="92" name="Straight Arrow Connector 91"/>
          <p:cNvCxnSpPr>
            <a:stCxn id="89" idx="2"/>
            <a:endCxn id="100" idx="1"/>
          </p:cNvCxnSpPr>
          <p:nvPr/>
        </p:nvCxnSpPr>
        <p:spPr>
          <a:xfrm>
            <a:off x="899264" y="2546866"/>
            <a:ext cx="505833" cy="351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102" idx="1"/>
          </p:cNvCxnSpPr>
          <p:nvPr/>
        </p:nvCxnSpPr>
        <p:spPr>
          <a:xfrm flipV="1">
            <a:off x="899264" y="4341595"/>
            <a:ext cx="506922" cy="45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405097" y="2401490"/>
            <a:ext cx="1301198" cy="994171"/>
          </a:xfrm>
          <a:prstGeom prst="roundRect">
            <a:avLst>
              <a:gd name="adj" fmla="val 676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101"/>
          <p:cNvSpPr/>
          <p:nvPr/>
        </p:nvSpPr>
        <p:spPr>
          <a:xfrm>
            <a:off x="1406186" y="3844509"/>
            <a:ext cx="702014" cy="994171"/>
          </a:xfrm>
          <a:prstGeom prst="roundRect">
            <a:avLst>
              <a:gd name="adj" fmla="val 676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5438695" y="5986046"/>
            <a:ext cx="332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* PFTL: page-level FTL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5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00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Conventional LFS (F2FS)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14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3" name="Rectangle 2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" name="Rectangle 1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0" name="Rectangle 1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5" name="Rectangle 2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452765" y="3886200"/>
            <a:ext cx="609600" cy="914400"/>
            <a:chOff x="840803" y="3886200"/>
            <a:chExt cx="609600" cy="914400"/>
          </a:xfrm>
        </p:grpSpPr>
        <p:sp>
          <p:nvSpPr>
            <p:cNvPr id="30" name="Rectangle 29"/>
            <p:cNvSpPr/>
            <p:nvPr/>
          </p:nvSpPr>
          <p:spPr>
            <a:xfrm>
              <a:off x="8408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56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6386" y="3886200"/>
            <a:ext cx="604394" cy="914400"/>
            <a:chOff x="1647054" y="3886200"/>
            <a:chExt cx="604394" cy="914400"/>
          </a:xfrm>
        </p:grpSpPr>
        <p:sp>
          <p:nvSpPr>
            <p:cNvPr id="32" name="Rectangle 31"/>
            <p:cNvSpPr/>
            <p:nvPr/>
          </p:nvSpPr>
          <p:spPr>
            <a:xfrm>
              <a:off x="164705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4664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4801" y="3886200"/>
            <a:ext cx="609600" cy="914400"/>
            <a:chOff x="2362200" y="3886200"/>
            <a:chExt cx="609600" cy="914400"/>
          </a:xfrm>
        </p:grpSpPr>
        <p:sp>
          <p:nvSpPr>
            <p:cNvPr id="35" name="Rectangle 34"/>
            <p:cNvSpPr/>
            <p:nvPr/>
          </p:nvSpPr>
          <p:spPr>
            <a:xfrm>
              <a:off x="23622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422" y="3886200"/>
            <a:ext cx="604394" cy="914400"/>
            <a:chOff x="2971800" y="3886200"/>
            <a:chExt cx="604394" cy="914400"/>
          </a:xfrm>
        </p:grpSpPr>
        <p:sp>
          <p:nvSpPr>
            <p:cNvPr id="37" name="Rectangle 36"/>
            <p:cNvSpPr/>
            <p:nvPr/>
          </p:nvSpPr>
          <p:spPr>
            <a:xfrm>
              <a:off x="29718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139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6837" y="3886200"/>
            <a:ext cx="609600" cy="914400"/>
            <a:chOff x="3875788" y="3886200"/>
            <a:chExt cx="609600" cy="914400"/>
          </a:xfrm>
        </p:grpSpPr>
        <p:sp>
          <p:nvSpPr>
            <p:cNvPr id="40" name="Rectangle 39"/>
            <p:cNvSpPr/>
            <p:nvPr/>
          </p:nvSpPr>
          <p:spPr>
            <a:xfrm>
              <a:off x="38757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05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60458" y="3886200"/>
            <a:ext cx="604394" cy="914400"/>
            <a:chOff x="4485388" y="3886200"/>
            <a:chExt cx="604394" cy="914400"/>
          </a:xfrm>
        </p:grpSpPr>
        <p:sp>
          <p:nvSpPr>
            <p:cNvPr id="42" name="Rectangle 41"/>
            <p:cNvSpPr/>
            <p:nvPr/>
          </p:nvSpPr>
          <p:spPr>
            <a:xfrm>
              <a:off x="44853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4982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98873" y="3886200"/>
            <a:ext cx="609600" cy="914400"/>
            <a:chOff x="5389376" y="3886200"/>
            <a:chExt cx="609600" cy="914400"/>
          </a:xfrm>
        </p:grpSpPr>
        <p:sp>
          <p:nvSpPr>
            <p:cNvPr id="45" name="Rectangle 44"/>
            <p:cNvSpPr/>
            <p:nvPr/>
          </p:nvSpPr>
          <p:spPr>
            <a:xfrm>
              <a:off x="53893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41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42494" y="3886200"/>
            <a:ext cx="604394" cy="914400"/>
            <a:chOff x="5998976" y="3886200"/>
            <a:chExt cx="604394" cy="914400"/>
          </a:xfrm>
        </p:grpSpPr>
        <p:sp>
          <p:nvSpPr>
            <p:cNvPr id="47" name="Rectangle 46"/>
            <p:cNvSpPr/>
            <p:nvPr/>
          </p:nvSpPr>
          <p:spPr>
            <a:xfrm>
              <a:off x="59989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857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80909" y="3886200"/>
            <a:ext cx="609600" cy="914400"/>
            <a:chOff x="6902964" y="3886200"/>
            <a:chExt cx="609600" cy="914400"/>
          </a:xfrm>
        </p:grpSpPr>
        <p:sp>
          <p:nvSpPr>
            <p:cNvPr id="50" name="Rectangle 49"/>
            <p:cNvSpPr/>
            <p:nvPr/>
          </p:nvSpPr>
          <p:spPr>
            <a:xfrm>
              <a:off x="69029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7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24526" y="3886200"/>
            <a:ext cx="604394" cy="914400"/>
            <a:chOff x="7512564" y="3886200"/>
            <a:chExt cx="604394" cy="914400"/>
          </a:xfrm>
        </p:grpSpPr>
        <p:sp>
          <p:nvSpPr>
            <p:cNvPr id="52" name="Rectangle 5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9880" y="2994158"/>
            <a:ext cx="7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LFS</a:t>
            </a:r>
            <a:endParaRPr lang="ko-KR" alt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1448343" y="24402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1" name="Rectangle 80"/>
          <p:cNvSpPr/>
          <p:nvPr/>
        </p:nvSpPr>
        <p:spPr>
          <a:xfrm>
            <a:off x="1448873" y="24351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88" name="Rectangle 87"/>
          <p:cNvSpPr/>
          <p:nvPr/>
        </p:nvSpPr>
        <p:spPr>
          <a:xfrm>
            <a:off x="2962630" y="243845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98" name="Rectangle 97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5" name="Rectangle 10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448880" y="2436291"/>
            <a:ext cx="323276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96284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115239" y="3353597"/>
            <a:ext cx="2423143" cy="3063"/>
            <a:chOff x="3060220" y="2951169"/>
            <a:chExt cx="2423143" cy="3063"/>
          </a:xfrm>
        </p:grpSpPr>
        <p:cxnSp>
          <p:nvCxnSpPr>
            <p:cNvPr id="39" name="Elbow Connector 38"/>
            <p:cNvCxnSpPr>
              <a:stCxn id="112" idx="2"/>
              <a:endCxn id="98" idx="2"/>
            </p:cNvCxnSpPr>
            <p:nvPr/>
          </p:nvCxnSpPr>
          <p:spPr>
            <a:xfrm rot="5400000" flipH="1" flipV="1">
              <a:off x="3815663" y="2195726"/>
              <a:ext cx="3063" cy="1513949"/>
            </a:xfrm>
            <a:prstGeom prst="bentConnector3">
              <a:avLst>
                <a:gd name="adj1" fmla="val -1181684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12" idx="2"/>
              <a:endCxn id="99" idx="2"/>
            </p:cNvCxnSpPr>
            <p:nvPr/>
          </p:nvCxnSpPr>
          <p:spPr>
            <a:xfrm rot="5400000" flipH="1" flipV="1">
              <a:off x="3968063" y="2043326"/>
              <a:ext cx="3063" cy="1818749"/>
            </a:xfrm>
            <a:prstGeom prst="bentConnector3">
              <a:avLst>
                <a:gd name="adj1" fmla="val -11765002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12" idx="2"/>
              <a:endCxn id="101" idx="2"/>
            </p:cNvCxnSpPr>
            <p:nvPr/>
          </p:nvCxnSpPr>
          <p:spPr>
            <a:xfrm rot="5400000" flipH="1" flipV="1">
              <a:off x="4120463" y="1890926"/>
              <a:ext cx="3063" cy="2123549"/>
            </a:xfrm>
            <a:prstGeom prst="bentConnector3">
              <a:avLst>
                <a:gd name="adj1" fmla="val -1181684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>
              <a:stCxn id="112" idx="2"/>
              <a:endCxn id="103" idx="2"/>
            </p:cNvCxnSpPr>
            <p:nvPr/>
          </p:nvCxnSpPr>
          <p:spPr>
            <a:xfrm rot="5400000" flipH="1" flipV="1">
              <a:off x="4270260" y="1741129"/>
              <a:ext cx="3063" cy="2423143"/>
            </a:xfrm>
            <a:prstGeom prst="bentConnector3">
              <a:avLst>
                <a:gd name="adj1" fmla="val -11868658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Elbow Connector 124"/>
          <p:cNvCxnSpPr>
            <a:stCxn id="111" idx="2"/>
            <a:endCxn id="112" idx="2"/>
          </p:cNvCxnSpPr>
          <p:nvPr/>
        </p:nvCxnSpPr>
        <p:spPr>
          <a:xfrm rot="16200000" flipH="1">
            <a:off x="2359895" y="2601314"/>
            <a:ext cx="5969" cy="1504722"/>
          </a:xfrm>
          <a:prstGeom prst="bentConnector3">
            <a:avLst>
              <a:gd name="adj1" fmla="val 39297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3115239" y="3351435"/>
            <a:ext cx="3937005" cy="5225"/>
            <a:chOff x="3115239" y="3351435"/>
            <a:chExt cx="3937005" cy="5225"/>
          </a:xfrm>
        </p:grpSpPr>
        <p:cxnSp>
          <p:nvCxnSpPr>
            <p:cNvPr id="151" name="Elbow Connector 150"/>
            <p:cNvCxnSpPr>
              <a:stCxn id="112" idx="2"/>
              <a:endCxn id="103" idx="2"/>
            </p:cNvCxnSpPr>
            <p:nvPr/>
          </p:nvCxnSpPr>
          <p:spPr>
            <a:xfrm rot="5400000" flipH="1" flipV="1">
              <a:off x="4325279" y="2143557"/>
              <a:ext cx="3063" cy="2423143"/>
            </a:xfrm>
            <a:prstGeom prst="bentConnector3">
              <a:avLst>
                <a:gd name="adj1" fmla="val -1503019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>
              <a:stCxn id="112" idx="2"/>
              <a:endCxn id="106" idx="2"/>
            </p:cNvCxnSpPr>
            <p:nvPr/>
          </p:nvCxnSpPr>
          <p:spPr>
            <a:xfrm rot="5400000" flipH="1" flipV="1">
              <a:off x="4778932" y="1687742"/>
              <a:ext cx="5225" cy="3332611"/>
            </a:xfrm>
            <a:prstGeom prst="bentConnector3">
              <a:avLst>
                <a:gd name="adj1" fmla="val -868947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stCxn id="112" idx="2"/>
              <a:endCxn id="107" idx="2"/>
            </p:cNvCxnSpPr>
            <p:nvPr/>
          </p:nvCxnSpPr>
          <p:spPr>
            <a:xfrm rot="5400000" flipH="1" flipV="1">
              <a:off x="4931332" y="1535342"/>
              <a:ext cx="5225" cy="3637411"/>
            </a:xfrm>
            <a:prstGeom prst="bentConnector3">
              <a:avLst>
                <a:gd name="adj1" fmla="val -875023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stCxn id="112" idx="2"/>
              <a:endCxn id="108" idx="2"/>
            </p:cNvCxnSpPr>
            <p:nvPr/>
          </p:nvCxnSpPr>
          <p:spPr>
            <a:xfrm rot="5400000" flipH="1" flipV="1">
              <a:off x="5081129" y="1385545"/>
              <a:ext cx="5225" cy="3937005"/>
            </a:xfrm>
            <a:prstGeom prst="bentConnector3">
              <a:avLst>
                <a:gd name="adj1" fmla="val -875023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stCxn id="112" idx="2"/>
              <a:endCxn id="101" idx="2"/>
            </p:cNvCxnSpPr>
            <p:nvPr/>
          </p:nvCxnSpPr>
          <p:spPr>
            <a:xfrm rot="5400000" flipH="1" flipV="1">
              <a:off x="4175482" y="2293354"/>
              <a:ext cx="3063" cy="2123549"/>
            </a:xfrm>
            <a:prstGeom prst="bentConnector3">
              <a:avLst>
                <a:gd name="adj1" fmla="val -15030199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lbow Connector 170"/>
            <p:cNvCxnSpPr>
              <a:stCxn id="112" idx="2"/>
              <a:endCxn id="98" idx="2"/>
            </p:cNvCxnSpPr>
            <p:nvPr/>
          </p:nvCxnSpPr>
          <p:spPr>
            <a:xfrm rot="5400000" flipH="1" flipV="1">
              <a:off x="3870682" y="2598154"/>
              <a:ext cx="3063" cy="1513949"/>
            </a:xfrm>
            <a:prstGeom prst="bentConnector3">
              <a:avLst>
                <a:gd name="adj1" fmla="val -1492654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/>
          <p:cNvSpPr/>
          <p:nvPr/>
        </p:nvSpPr>
        <p:spPr>
          <a:xfrm>
            <a:off x="4783500" y="243839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548086" y="3352799"/>
            <a:ext cx="772712" cy="524282"/>
            <a:chOff x="4548086" y="3352799"/>
            <a:chExt cx="772712" cy="524282"/>
          </a:xfrm>
        </p:grpSpPr>
        <p:sp>
          <p:nvSpPr>
            <p:cNvPr id="178" name="TextBox 177"/>
            <p:cNvSpPr txBox="1"/>
            <p:nvPr/>
          </p:nvSpPr>
          <p:spPr>
            <a:xfrm>
              <a:off x="4548086" y="3507749"/>
              <a:ext cx="772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Invalid</a:t>
              </a:r>
              <a:endParaRPr lang="ko-KR" altLang="en-US" dirty="0"/>
            </a:p>
          </p:txBody>
        </p:sp>
        <p:cxnSp>
          <p:nvCxnSpPr>
            <p:cNvPr id="180" name="Straight Arrow Connector 179"/>
            <p:cNvCxnSpPr>
              <a:endCxn id="79" idx="2"/>
            </p:cNvCxnSpPr>
            <p:nvPr/>
          </p:nvCxnSpPr>
          <p:spPr>
            <a:xfrm flipV="1">
              <a:off x="4932759" y="3352799"/>
              <a:ext cx="3141" cy="26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/>
          <p:cNvGrpSpPr/>
          <p:nvPr/>
        </p:nvGrpSpPr>
        <p:grpSpPr>
          <a:xfrm>
            <a:off x="367804" y="1428234"/>
            <a:ext cx="5651996" cy="1980127"/>
            <a:chOff x="367804" y="1428234"/>
            <a:chExt cx="5651996" cy="1980127"/>
          </a:xfrm>
        </p:grpSpPr>
        <p:sp>
          <p:nvSpPr>
            <p:cNvPr id="193" name="Rounded Rectangle 192"/>
            <p:cNvSpPr/>
            <p:nvPr/>
          </p:nvSpPr>
          <p:spPr>
            <a:xfrm>
              <a:off x="1404437" y="1841500"/>
              <a:ext cx="2816871" cy="1566861"/>
            </a:xfrm>
            <a:prstGeom prst="roundRect">
              <a:avLst>
                <a:gd name="adj" fmla="val 6760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67804" y="1428234"/>
              <a:ext cx="5651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Check-point and inode-map blocks are overwritten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447532" y="2438400"/>
            <a:ext cx="323276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10" name="Elbow Connector 109"/>
          <p:cNvCxnSpPr/>
          <p:nvPr/>
        </p:nvCxnSpPr>
        <p:spPr>
          <a:xfrm rot="16200000" flipH="1">
            <a:off x="2349577" y="2603424"/>
            <a:ext cx="5969" cy="1504722"/>
          </a:xfrm>
          <a:prstGeom prst="bentConnector3">
            <a:avLst>
              <a:gd name="adj1" fmla="val 39297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29880" y="3681968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PFTL</a:t>
            </a:r>
            <a:endParaRPr lang="ko-KR" altLang="en-US" sz="24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438695" y="5986046"/>
            <a:ext cx="332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* PFTL: page-level FTL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140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1" grpId="0" animBg="1"/>
      <p:bldP spid="88" grpId="0" animBg="1"/>
      <p:bldP spid="111" grpId="0" animBg="1"/>
      <p:bldP spid="112" grpId="0" animBg="1"/>
      <p:bldP spid="79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Conventional LFS (F2FS)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15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3" name="Rectangle 2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" name="Rectangle 1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0" name="Rectangle 1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5" name="Rectangle 2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98873" y="3886200"/>
            <a:ext cx="609600" cy="914400"/>
            <a:chOff x="5389376" y="3886200"/>
            <a:chExt cx="609600" cy="914400"/>
          </a:xfrm>
        </p:grpSpPr>
        <p:sp>
          <p:nvSpPr>
            <p:cNvPr id="45" name="Rectangle 44"/>
            <p:cNvSpPr/>
            <p:nvPr/>
          </p:nvSpPr>
          <p:spPr>
            <a:xfrm>
              <a:off x="53893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41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42494" y="3886200"/>
            <a:ext cx="604394" cy="914400"/>
            <a:chOff x="5998976" y="3886200"/>
            <a:chExt cx="604394" cy="914400"/>
          </a:xfrm>
        </p:grpSpPr>
        <p:sp>
          <p:nvSpPr>
            <p:cNvPr id="47" name="Rectangle 46"/>
            <p:cNvSpPr/>
            <p:nvPr/>
          </p:nvSpPr>
          <p:spPr>
            <a:xfrm>
              <a:off x="59989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857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80909" y="3886200"/>
            <a:ext cx="609600" cy="914400"/>
            <a:chOff x="6902964" y="3886200"/>
            <a:chExt cx="609600" cy="914400"/>
          </a:xfrm>
        </p:grpSpPr>
        <p:sp>
          <p:nvSpPr>
            <p:cNvPr id="50" name="Rectangle 49"/>
            <p:cNvSpPr/>
            <p:nvPr/>
          </p:nvSpPr>
          <p:spPr>
            <a:xfrm>
              <a:off x="69029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7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24526" y="3886200"/>
            <a:ext cx="604394" cy="914400"/>
            <a:chOff x="7512564" y="3886200"/>
            <a:chExt cx="604394" cy="914400"/>
          </a:xfrm>
        </p:grpSpPr>
        <p:sp>
          <p:nvSpPr>
            <p:cNvPr id="52" name="Rectangle 5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9880" y="2994158"/>
            <a:ext cx="7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LFS</a:t>
            </a:r>
            <a:endParaRPr lang="ko-KR" alt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1448343" y="24402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1" name="Rectangle 80"/>
          <p:cNvSpPr/>
          <p:nvPr/>
        </p:nvSpPr>
        <p:spPr>
          <a:xfrm>
            <a:off x="1448873" y="24351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88" name="Rectangle 87"/>
          <p:cNvSpPr/>
          <p:nvPr/>
        </p:nvSpPr>
        <p:spPr>
          <a:xfrm>
            <a:off x="2962630" y="243845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98" name="Rectangle 97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5" name="Rectangle 10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448880" y="243629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96284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83500" y="243839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52765" y="3886200"/>
            <a:ext cx="609600" cy="914400"/>
            <a:chOff x="840803" y="3886200"/>
            <a:chExt cx="609600" cy="914400"/>
          </a:xfrm>
        </p:grpSpPr>
        <p:sp>
          <p:nvSpPr>
            <p:cNvPr id="30" name="Rectangle 29"/>
            <p:cNvSpPr/>
            <p:nvPr/>
          </p:nvSpPr>
          <p:spPr>
            <a:xfrm>
              <a:off x="8408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56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6386" y="3886200"/>
            <a:ext cx="604394" cy="914400"/>
            <a:chOff x="1647054" y="3886200"/>
            <a:chExt cx="604394" cy="914400"/>
          </a:xfrm>
        </p:grpSpPr>
        <p:sp>
          <p:nvSpPr>
            <p:cNvPr id="32" name="Rectangle 31"/>
            <p:cNvSpPr/>
            <p:nvPr/>
          </p:nvSpPr>
          <p:spPr>
            <a:xfrm>
              <a:off x="164705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4664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4801" y="3886200"/>
            <a:ext cx="609600" cy="914400"/>
            <a:chOff x="2362200" y="3886200"/>
            <a:chExt cx="609600" cy="914400"/>
          </a:xfrm>
        </p:grpSpPr>
        <p:sp>
          <p:nvSpPr>
            <p:cNvPr id="35" name="Rectangle 34"/>
            <p:cNvSpPr/>
            <p:nvPr/>
          </p:nvSpPr>
          <p:spPr>
            <a:xfrm>
              <a:off x="23622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422" y="3886200"/>
            <a:ext cx="604394" cy="914400"/>
            <a:chOff x="2971800" y="3886200"/>
            <a:chExt cx="604394" cy="914400"/>
          </a:xfrm>
        </p:grpSpPr>
        <p:sp>
          <p:nvSpPr>
            <p:cNvPr id="37" name="Rectangle 36"/>
            <p:cNvSpPr/>
            <p:nvPr/>
          </p:nvSpPr>
          <p:spPr>
            <a:xfrm>
              <a:off x="29718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139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6837" y="3886200"/>
            <a:ext cx="609600" cy="914400"/>
            <a:chOff x="3875788" y="3886200"/>
            <a:chExt cx="609600" cy="914400"/>
          </a:xfrm>
        </p:grpSpPr>
        <p:sp>
          <p:nvSpPr>
            <p:cNvPr id="40" name="Rectangle 39"/>
            <p:cNvSpPr/>
            <p:nvPr/>
          </p:nvSpPr>
          <p:spPr>
            <a:xfrm>
              <a:off x="38757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05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60458" y="3886200"/>
            <a:ext cx="604394" cy="914400"/>
            <a:chOff x="4485388" y="3886200"/>
            <a:chExt cx="604394" cy="914400"/>
          </a:xfrm>
        </p:grpSpPr>
        <p:sp>
          <p:nvSpPr>
            <p:cNvPr id="42" name="Rectangle 41"/>
            <p:cNvSpPr/>
            <p:nvPr/>
          </p:nvSpPr>
          <p:spPr>
            <a:xfrm>
              <a:off x="44853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4982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450605" y="3886200"/>
            <a:ext cx="4750465" cy="915250"/>
            <a:chOff x="1450605" y="3886200"/>
            <a:chExt cx="4750465" cy="915250"/>
          </a:xfrm>
        </p:grpSpPr>
        <p:sp>
          <p:nvSpPr>
            <p:cNvPr id="72" name="Rectangle 71"/>
            <p:cNvSpPr/>
            <p:nvPr/>
          </p:nvSpPr>
          <p:spPr>
            <a:xfrm>
              <a:off x="3239170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#0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55213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9937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B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00586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34797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79918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259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57689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5884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5060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67619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627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CP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62877" y="388705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#0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333500" y="4953000"/>
            <a:ext cx="5219700" cy="400110"/>
            <a:chOff x="1333500" y="5257800"/>
            <a:chExt cx="5219700" cy="400110"/>
          </a:xfrm>
        </p:grpSpPr>
        <p:cxnSp>
          <p:nvCxnSpPr>
            <p:cNvPr id="142" name="Straight Arrow Connector 141"/>
            <p:cNvCxnSpPr/>
            <p:nvPr/>
          </p:nvCxnSpPr>
          <p:spPr>
            <a:xfrm>
              <a:off x="1448343" y="5257800"/>
              <a:ext cx="5104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333500" y="5257800"/>
              <a:ext cx="51514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 smtClean="0"/>
                <a:t>The FTL appends incoming data to NAND flash</a:t>
              </a:r>
              <a:endParaRPr lang="ko-KR" altLang="en-US" sz="2000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29880" y="3681968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PFTL</a:t>
            </a:r>
            <a:endParaRPr lang="ko-KR" altLang="en-US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438695" y="5986046"/>
            <a:ext cx="332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* PFTL: page-level FTL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26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Conventional LFS (F2FS)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16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3" name="Rectangle 2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" name="Rectangle 1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0" name="Rectangle 1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5" name="Rectangle 2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98873" y="3886200"/>
            <a:ext cx="609600" cy="914400"/>
            <a:chOff x="5389376" y="3886200"/>
            <a:chExt cx="609600" cy="914400"/>
          </a:xfrm>
        </p:grpSpPr>
        <p:sp>
          <p:nvSpPr>
            <p:cNvPr id="45" name="Rectangle 44"/>
            <p:cNvSpPr/>
            <p:nvPr/>
          </p:nvSpPr>
          <p:spPr>
            <a:xfrm>
              <a:off x="53893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41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42494" y="3886200"/>
            <a:ext cx="604394" cy="914400"/>
            <a:chOff x="5998976" y="3886200"/>
            <a:chExt cx="604394" cy="914400"/>
          </a:xfrm>
        </p:grpSpPr>
        <p:sp>
          <p:nvSpPr>
            <p:cNvPr id="47" name="Rectangle 46"/>
            <p:cNvSpPr/>
            <p:nvPr/>
          </p:nvSpPr>
          <p:spPr>
            <a:xfrm>
              <a:off x="59989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857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80909" y="3886200"/>
            <a:ext cx="609600" cy="914400"/>
            <a:chOff x="6902964" y="3886200"/>
            <a:chExt cx="609600" cy="914400"/>
          </a:xfrm>
        </p:grpSpPr>
        <p:sp>
          <p:nvSpPr>
            <p:cNvPr id="50" name="Rectangle 49"/>
            <p:cNvSpPr/>
            <p:nvPr/>
          </p:nvSpPr>
          <p:spPr>
            <a:xfrm>
              <a:off x="69029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7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24526" y="3886200"/>
            <a:ext cx="604394" cy="914400"/>
            <a:chOff x="7512564" y="3886200"/>
            <a:chExt cx="604394" cy="914400"/>
          </a:xfrm>
        </p:grpSpPr>
        <p:sp>
          <p:nvSpPr>
            <p:cNvPr id="52" name="Rectangle 5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9880" y="2994158"/>
            <a:ext cx="7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LFS</a:t>
            </a:r>
            <a:endParaRPr lang="ko-KR" alt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1448343" y="24402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1" name="Rectangle 80"/>
          <p:cNvSpPr/>
          <p:nvPr/>
        </p:nvSpPr>
        <p:spPr>
          <a:xfrm>
            <a:off x="1448873" y="24351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88" name="Rectangle 87"/>
          <p:cNvSpPr/>
          <p:nvPr/>
        </p:nvSpPr>
        <p:spPr>
          <a:xfrm>
            <a:off x="2962630" y="243845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98" name="Rectangle 97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5" name="Rectangle 10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448880" y="243629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96284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83500" y="243839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52765" y="3886200"/>
            <a:ext cx="609600" cy="914400"/>
            <a:chOff x="840803" y="3886200"/>
            <a:chExt cx="609600" cy="914400"/>
          </a:xfrm>
        </p:grpSpPr>
        <p:sp>
          <p:nvSpPr>
            <p:cNvPr id="30" name="Rectangle 29"/>
            <p:cNvSpPr/>
            <p:nvPr/>
          </p:nvSpPr>
          <p:spPr>
            <a:xfrm>
              <a:off x="8408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56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6386" y="3886200"/>
            <a:ext cx="604394" cy="914400"/>
            <a:chOff x="1647054" y="3886200"/>
            <a:chExt cx="604394" cy="914400"/>
          </a:xfrm>
        </p:grpSpPr>
        <p:sp>
          <p:nvSpPr>
            <p:cNvPr id="32" name="Rectangle 31"/>
            <p:cNvSpPr/>
            <p:nvPr/>
          </p:nvSpPr>
          <p:spPr>
            <a:xfrm>
              <a:off x="164705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4664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4801" y="3886200"/>
            <a:ext cx="609600" cy="914400"/>
            <a:chOff x="2362200" y="3886200"/>
            <a:chExt cx="609600" cy="914400"/>
          </a:xfrm>
        </p:grpSpPr>
        <p:sp>
          <p:nvSpPr>
            <p:cNvPr id="35" name="Rectangle 34"/>
            <p:cNvSpPr/>
            <p:nvPr/>
          </p:nvSpPr>
          <p:spPr>
            <a:xfrm>
              <a:off x="23622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422" y="3886200"/>
            <a:ext cx="604394" cy="914400"/>
            <a:chOff x="2971800" y="3886200"/>
            <a:chExt cx="604394" cy="914400"/>
          </a:xfrm>
        </p:grpSpPr>
        <p:sp>
          <p:nvSpPr>
            <p:cNvPr id="37" name="Rectangle 36"/>
            <p:cNvSpPr/>
            <p:nvPr/>
          </p:nvSpPr>
          <p:spPr>
            <a:xfrm>
              <a:off x="29718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139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6837" y="3886200"/>
            <a:ext cx="609600" cy="914400"/>
            <a:chOff x="3875788" y="3886200"/>
            <a:chExt cx="609600" cy="914400"/>
          </a:xfrm>
        </p:grpSpPr>
        <p:sp>
          <p:nvSpPr>
            <p:cNvPr id="40" name="Rectangle 39"/>
            <p:cNvSpPr/>
            <p:nvPr/>
          </p:nvSpPr>
          <p:spPr>
            <a:xfrm>
              <a:off x="38757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05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60458" y="3886200"/>
            <a:ext cx="604394" cy="914400"/>
            <a:chOff x="4485388" y="3886200"/>
            <a:chExt cx="604394" cy="914400"/>
          </a:xfrm>
        </p:grpSpPr>
        <p:sp>
          <p:nvSpPr>
            <p:cNvPr id="42" name="Rectangle 41"/>
            <p:cNvSpPr/>
            <p:nvPr/>
          </p:nvSpPr>
          <p:spPr>
            <a:xfrm>
              <a:off x="44853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4982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450605" y="3886200"/>
            <a:ext cx="4750465" cy="915250"/>
            <a:chOff x="1450605" y="3886200"/>
            <a:chExt cx="4750465" cy="915250"/>
          </a:xfrm>
        </p:grpSpPr>
        <p:sp>
          <p:nvSpPr>
            <p:cNvPr id="72" name="Rectangle 71"/>
            <p:cNvSpPr/>
            <p:nvPr/>
          </p:nvSpPr>
          <p:spPr>
            <a:xfrm>
              <a:off x="3239170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#0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55213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9937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B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00586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34797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79918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259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57689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5884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5060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67619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627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CP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62877" y="388705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#0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07613" y="3884669"/>
            <a:ext cx="5778564" cy="916781"/>
            <a:chOff x="1907613" y="3884669"/>
            <a:chExt cx="5778564" cy="916781"/>
          </a:xfrm>
        </p:grpSpPr>
        <p:sp>
          <p:nvSpPr>
            <p:cNvPr id="102" name="Rectangle 101"/>
            <p:cNvSpPr/>
            <p:nvPr/>
          </p:nvSpPr>
          <p:spPr>
            <a:xfrm>
              <a:off x="6200861" y="388705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42056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947725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Elbow Connector 38"/>
            <p:cNvCxnSpPr>
              <a:stCxn id="73" idx="2"/>
              <a:endCxn id="102" idx="2"/>
            </p:cNvCxnSpPr>
            <p:nvPr/>
          </p:nvCxnSpPr>
          <p:spPr>
            <a:xfrm rot="16200000" flipH="1">
              <a:off x="4130012" y="2578201"/>
              <a:ext cx="850" cy="4445648"/>
            </a:xfrm>
            <a:prstGeom prst="bentConnector3">
              <a:avLst>
                <a:gd name="adj1" fmla="val 2699411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76" idx="2"/>
              <a:endCxn id="110" idx="2"/>
            </p:cNvCxnSpPr>
            <p:nvPr/>
          </p:nvCxnSpPr>
          <p:spPr>
            <a:xfrm rot="5400000" flipH="1" flipV="1">
              <a:off x="4940060" y="2946205"/>
              <a:ext cx="1531" cy="3707259"/>
            </a:xfrm>
            <a:prstGeom prst="bentConnector3">
              <a:avLst>
                <a:gd name="adj1" fmla="val -1493141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77" idx="2"/>
              <a:endCxn id="124" idx="2"/>
            </p:cNvCxnSpPr>
            <p:nvPr/>
          </p:nvCxnSpPr>
          <p:spPr>
            <a:xfrm rot="5400000" flipH="1" flipV="1">
              <a:off x="5832281" y="3099105"/>
              <a:ext cx="1531" cy="3401459"/>
            </a:xfrm>
            <a:prstGeom prst="bentConnector3">
              <a:avLst>
                <a:gd name="adj1" fmla="val -1493141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75" idx="2"/>
              <a:endCxn id="113" idx="2"/>
            </p:cNvCxnSpPr>
            <p:nvPr/>
          </p:nvCxnSpPr>
          <p:spPr>
            <a:xfrm rot="5400000" flipH="1" flipV="1">
              <a:off x="4875789" y="2576265"/>
              <a:ext cx="1531" cy="4447139"/>
            </a:xfrm>
            <a:prstGeom prst="bentConnector3">
              <a:avLst>
                <a:gd name="adj1" fmla="val -1493141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7381377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947774" y="5412750"/>
            <a:ext cx="3858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The FTL triggers garbage collection</a:t>
            </a:r>
            <a:endParaRPr lang="ko-KR" alt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52600" y="3886200"/>
            <a:ext cx="2529505" cy="914400"/>
            <a:chOff x="1752600" y="3886200"/>
            <a:chExt cx="2529505" cy="914400"/>
          </a:xfrm>
        </p:grpSpPr>
        <p:sp>
          <p:nvSpPr>
            <p:cNvPr id="115" name="Rectangle 114"/>
            <p:cNvSpPr/>
            <p:nvPr/>
          </p:nvSpPr>
          <p:spPr>
            <a:xfrm>
              <a:off x="1752600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497973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C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32184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D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7730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455366" y="3885349"/>
            <a:ext cx="604394" cy="914400"/>
            <a:chOff x="7512564" y="3886200"/>
            <a:chExt cx="604394" cy="914400"/>
          </a:xfrm>
        </p:grpSpPr>
        <p:sp>
          <p:nvSpPr>
            <p:cNvPr id="127" name="Rectangle 126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195954" y="3886200"/>
            <a:ext cx="604394" cy="914400"/>
            <a:chOff x="7512564" y="3886200"/>
            <a:chExt cx="604394" cy="914400"/>
          </a:xfrm>
        </p:grpSpPr>
        <p:sp>
          <p:nvSpPr>
            <p:cNvPr id="138" name="Rectangle 137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934146" y="3886200"/>
            <a:ext cx="604394" cy="914400"/>
            <a:chOff x="7512564" y="3886200"/>
            <a:chExt cx="604394" cy="914400"/>
          </a:xfrm>
        </p:grpSpPr>
        <p:sp>
          <p:nvSpPr>
            <p:cNvPr id="142" name="Rectangle 14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681415" y="3886200"/>
            <a:ext cx="604394" cy="914400"/>
            <a:chOff x="7512564" y="3886200"/>
            <a:chExt cx="604394" cy="914400"/>
          </a:xfrm>
        </p:grpSpPr>
        <p:sp>
          <p:nvSpPr>
            <p:cNvPr id="145" name="Rectangle 144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623660" y="5410200"/>
            <a:ext cx="397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: 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page copies and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block erasures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29880" y="3681968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PFTL</a:t>
            </a:r>
            <a:endParaRPr lang="ko-KR" alt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438695" y="5986046"/>
            <a:ext cx="332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* PFTL: page-level FTL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41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Conventional LFS (F2FS)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17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3" name="Rectangle 2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" name="Rectangle 1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0" name="Rectangle 1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5" name="Rectangle 2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98873" y="3886200"/>
            <a:ext cx="609600" cy="914400"/>
            <a:chOff x="5389376" y="3886200"/>
            <a:chExt cx="609600" cy="914400"/>
          </a:xfrm>
        </p:grpSpPr>
        <p:sp>
          <p:nvSpPr>
            <p:cNvPr id="45" name="Rectangle 44"/>
            <p:cNvSpPr/>
            <p:nvPr/>
          </p:nvSpPr>
          <p:spPr>
            <a:xfrm>
              <a:off x="53893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41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642494" y="3886200"/>
            <a:ext cx="604394" cy="914400"/>
            <a:chOff x="5998976" y="3886200"/>
            <a:chExt cx="604394" cy="914400"/>
          </a:xfrm>
        </p:grpSpPr>
        <p:sp>
          <p:nvSpPr>
            <p:cNvPr id="47" name="Rectangle 46"/>
            <p:cNvSpPr/>
            <p:nvPr/>
          </p:nvSpPr>
          <p:spPr>
            <a:xfrm>
              <a:off x="5998976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857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80909" y="3886200"/>
            <a:ext cx="609600" cy="914400"/>
            <a:chOff x="6902964" y="3886200"/>
            <a:chExt cx="609600" cy="914400"/>
          </a:xfrm>
        </p:grpSpPr>
        <p:sp>
          <p:nvSpPr>
            <p:cNvPr id="50" name="Rectangle 49"/>
            <p:cNvSpPr/>
            <p:nvPr/>
          </p:nvSpPr>
          <p:spPr>
            <a:xfrm>
              <a:off x="69029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077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24526" y="3886200"/>
            <a:ext cx="604394" cy="914400"/>
            <a:chOff x="7512564" y="3886200"/>
            <a:chExt cx="604394" cy="914400"/>
          </a:xfrm>
        </p:grpSpPr>
        <p:sp>
          <p:nvSpPr>
            <p:cNvPr id="52" name="Rectangle 5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9880" y="2994158"/>
            <a:ext cx="7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LFS</a:t>
            </a:r>
            <a:endParaRPr lang="ko-KR" alt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1448343" y="24402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81" name="Rectangle 80"/>
          <p:cNvSpPr/>
          <p:nvPr/>
        </p:nvSpPr>
        <p:spPr>
          <a:xfrm>
            <a:off x="1448873" y="243511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88" name="Rectangle 87"/>
          <p:cNvSpPr/>
          <p:nvPr/>
        </p:nvSpPr>
        <p:spPr>
          <a:xfrm>
            <a:off x="2962630" y="243845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98" name="Rectangle 97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5" name="Rectangle 10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448880" y="2436291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96284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83500" y="243839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52765" y="3886200"/>
            <a:ext cx="609600" cy="914400"/>
            <a:chOff x="840803" y="3886200"/>
            <a:chExt cx="609600" cy="914400"/>
          </a:xfrm>
        </p:grpSpPr>
        <p:sp>
          <p:nvSpPr>
            <p:cNvPr id="30" name="Rectangle 29"/>
            <p:cNvSpPr/>
            <p:nvPr/>
          </p:nvSpPr>
          <p:spPr>
            <a:xfrm>
              <a:off x="8408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5603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96386" y="3886200"/>
            <a:ext cx="604394" cy="914400"/>
            <a:chOff x="1647054" y="3886200"/>
            <a:chExt cx="604394" cy="914400"/>
          </a:xfrm>
        </p:grpSpPr>
        <p:sp>
          <p:nvSpPr>
            <p:cNvPr id="32" name="Rectangle 31"/>
            <p:cNvSpPr/>
            <p:nvPr/>
          </p:nvSpPr>
          <p:spPr>
            <a:xfrm>
              <a:off x="164705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4664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34801" y="3886200"/>
            <a:ext cx="609600" cy="914400"/>
            <a:chOff x="2362200" y="3886200"/>
            <a:chExt cx="609600" cy="914400"/>
          </a:xfrm>
        </p:grpSpPr>
        <p:sp>
          <p:nvSpPr>
            <p:cNvPr id="35" name="Rectangle 34"/>
            <p:cNvSpPr/>
            <p:nvPr/>
          </p:nvSpPr>
          <p:spPr>
            <a:xfrm>
              <a:off x="23622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422" y="3886200"/>
            <a:ext cx="604394" cy="914400"/>
            <a:chOff x="2971800" y="3886200"/>
            <a:chExt cx="604394" cy="914400"/>
          </a:xfrm>
        </p:grpSpPr>
        <p:sp>
          <p:nvSpPr>
            <p:cNvPr id="37" name="Rectangle 36"/>
            <p:cNvSpPr/>
            <p:nvPr/>
          </p:nvSpPr>
          <p:spPr>
            <a:xfrm>
              <a:off x="2971800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139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16837" y="3886200"/>
            <a:ext cx="609600" cy="914400"/>
            <a:chOff x="3875788" y="3886200"/>
            <a:chExt cx="609600" cy="914400"/>
          </a:xfrm>
        </p:grpSpPr>
        <p:sp>
          <p:nvSpPr>
            <p:cNvPr id="40" name="Rectangle 39"/>
            <p:cNvSpPr/>
            <p:nvPr/>
          </p:nvSpPr>
          <p:spPr>
            <a:xfrm>
              <a:off x="38757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05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60458" y="3886200"/>
            <a:ext cx="604394" cy="914400"/>
            <a:chOff x="4485388" y="3886200"/>
            <a:chExt cx="604394" cy="914400"/>
          </a:xfrm>
        </p:grpSpPr>
        <p:sp>
          <p:nvSpPr>
            <p:cNvPr id="42" name="Rectangle 41"/>
            <p:cNvSpPr/>
            <p:nvPr/>
          </p:nvSpPr>
          <p:spPr>
            <a:xfrm>
              <a:off x="448538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4982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450605" y="3886200"/>
            <a:ext cx="4750465" cy="915250"/>
            <a:chOff x="1450605" y="3886200"/>
            <a:chExt cx="4750465" cy="915250"/>
          </a:xfrm>
        </p:grpSpPr>
        <p:sp>
          <p:nvSpPr>
            <p:cNvPr id="72" name="Rectangle 71"/>
            <p:cNvSpPr/>
            <p:nvPr/>
          </p:nvSpPr>
          <p:spPr>
            <a:xfrm>
              <a:off x="3239170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#0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55213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9937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B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00586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34797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79918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72259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57689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5884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5060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67619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CP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896270" y="388620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CP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62877" y="388705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IM</a:t>
              </a:r>
            </a:p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#0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0861" y="3884669"/>
            <a:ext cx="1485316" cy="916781"/>
            <a:chOff x="6200861" y="3884669"/>
            <a:chExt cx="1485316" cy="916781"/>
          </a:xfrm>
        </p:grpSpPr>
        <p:sp>
          <p:nvSpPr>
            <p:cNvPr id="102" name="Rectangle 101"/>
            <p:cNvSpPr/>
            <p:nvPr/>
          </p:nvSpPr>
          <p:spPr>
            <a:xfrm>
              <a:off x="6200861" y="3887050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642056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947725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381377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2600" y="3886200"/>
            <a:ext cx="2529505" cy="914400"/>
            <a:chOff x="1752600" y="3886200"/>
            <a:chExt cx="2529505" cy="914400"/>
          </a:xfrm>
        </p:grpSpPr>
        <p:sp>
          <p:nvSpPr>
            <p:cNvPr id="115" name="Rectangle 114"/>
            <p:cNvSpPr/>
            <p:nvPr/>
          </p:nvSpPr>
          <p:spPr>
            <a:xfrm>
              <a:off x="1752600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497973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C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32184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D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77305" y="3886200"/>
              <a:ext cx="304800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</a:rPr>
                <a:t>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455366" y="3885349"/>
            <a:ext cx="604394" cy="914400"/>
            <a:chOff x="7512564" y="3886200"/>
            <a:chExt cx="604394" cy="914400"/>
          </a:xfrm>
        </p:grpSpPr>
        <p:sp>
          <p:nvSpPr>
            <p:cNvPr id="127" name="Rectangle 126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195954" y="3886200"/>
            <a:ext cx="604394" cy="914400"/>
            <a:chOff x="7512564" y="3886200"/>
            <a:chExt cx="604394" cy="914400"/>
          </a:xfrm>
        </p:grpSpPr>
        <p:sp>
          <p:nvSpPr>
            <p:cNvPr id="138" name="Rectangle 137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934146" y="3886200"/>
            <a:ext cx="604394" cy="914400"/>
            <a:chOff x="7512564" y="3886200"/>
            <a:chExt cx="604394" cy="914400"/>
          </a:xfrm>
        </p:grpSpPr>
        <p:sp>
          <p:nvSpPr>
            <p:cNvPr id="142" name="Rectangle 141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681415" y="3886200"/>
            <a:ext cx="604394" cy="914400"/>
            <a:chOff x="7512564" y="3886200"/>
            <a:chExt cx="604394" cy="914400"/>
          </a:xfrm>
        </p:grpSpPr>
        <p:sp>
          <p:nvSpPr>
            <p:cNvPr id="145" name="Rectangle 144"/>
            <p:cNvSpPr/>
            <p:nvPr/>
          </p:nvSpPr>
          <p:spPr>
            <a:xfrm>
              <a:off x="7512564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812158" y="38862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946981" y="5412750"/>
            <a:ext cx="3820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The LFS triggers garbage collection</a:t>
            </a:r>
            <a:endParaRPr lang="ko-KR" altLang="en-US" sz="2000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4618767" y="2434965"/>
            <a:ext cx="3637325" cy="797"/>
            <a:chOff x="4627968" y="2435836"/>
            <a:chExt cx="3637325" cy="797"/>
          </a:xfrm>
        </p:grpSpPr>
        <p:cxnSp>
          <p:nvCxnSpPr>
            <p:cNvPr id="67" name="Elbow Connector 66"/>
            <p:cNvCxnSpPr>
              <a:stCxn id="98" idx="0"/>
              <a:endCxn id="25" idx="0"/>
            </p:cNvCxnSpPr>
            <p:nvPr/>
          </p:nvCxnSpPr>
          <p:spPr>
            <a:xfrm rot="5400000" flipH="1" flipV="1">
              <a:off x="6141432" y="922372"/>
              <a:ext cx="797" cy="3027725"/>
            </a:xfrm>
            <a:prstGeom prst="bentConnector3">
              <a:avLst>
                <a:gd name="adj1" fmla="val 1269687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01" idx="0"/>
              <a:endCxn id="26" idx="0"/>
            </p:cNvCxnSpPr>
            <p:nvPr/>
          </p:nvCxnSpPr>
          <p:spPr>
            <a:xfrm rot="5400000" flipH="1" flipV="1">
              <a:off x="6598632" y="1074772"/>
              <a:ext cx="797" cy="2722925"/>
            </a:xfrm>
            <a:prstGeom prst="bentConnector3">
              <a:avLst>
                <a:gd name="adj1" fmla="val 1271228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103" idx="0"/>
              <a:endCxn id="27" idx="0"/>
            </p:cNvCxnSpPr>
            <p:nvPr/>
          </p:nvCxnSpPr>
          <p:spPr>
            <a:xfrm rot="5400000" flipH="1" flipV="1">
              <a:off x="6900829" y="1072169"/>
              <a:ext cx="797" cy="2728131"/>
            </a:xfrm>
            <a:prstGeom prst="bentConnector3">
              <a:avLst>
                <a:gd name="adj1" fmla="val 1269687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7505053" y="2438897"/>
            <a:ext cx="909789" cy="915198"/>
            <a:chOff x="7505053" y="2438897"/>
            <a:chExt cx="909789" cy="915198"/>
          </a:xfrm>
        </p:grpSpPr>
        <p:sp>
          <p:nvSpPr>
            <p:cNvPr id="148" name="Rectangle 147"/>
            <p:cNvSpPr/>
            <p:nvPr/>
          </p:nvSpPr>
          <p:spPr>
            <a:xfrm>
              <a:off x="7505053" y="2439695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808973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110042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4477812" y="2439085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092700" y="2438287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387419" y="2438287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D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688289" y="3884669"/>
            <a:ext cx="1036611" cy="915198"/>
            <a:chOff x="7688289" y="3884669"/>
            <a:chExt cx="1036611" cy="915198"/>
          </a:xfrm>
        </p:grpSpPr>
        <p:sp>
          <p:nvSpPr>
            <p:cNvPr id="154" name="Rectangle 153"/>
            <p:cNvSpPr/>
            <p:nvPr/>
          </p:nvSpPr>
          <p:spPr>
            <a:xfrm>
              <a:off x="7688289" y="388546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125381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8420100" y="3884669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6943230" y="388466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208587" y="388466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640448" y="3887400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60" name="Elbow Connector 159"/>
          <p:cNvCxnSpPr>
            <a:stCxn id="151" idx="2"/>
            <a:endCxn id="158" idx="0"/>
          </p:cNvCxnSpPr>
          <p:nvPr/>
        </p:nvCxnSpPr>
        <p:spPr>
          <a:xfrm rot="16200000" flipH="1">
            <a:off x="5230007" y="2753689"/>
            <a:ext cx="531184" cy="17307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52" idx="2"/>
            <a:endCxn id="159" idx="0"/>
          </p:cNvCxnSpPr>
          <p:nvPr/>
        </p:nvCxnSpPr>
        <p:spPr>
          <a:xfrm rot="16200000" flipH="1">
            <a:off x="5751618" y="2846169"/>
            <a:ext cx="534713" cy="15477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53" idx="2"/>
            <a:endCxn id="157" idx="0"/>
          </p:cNvCxnSpPr>
          <p:nvPr/>
        </p:nvCxnSpPr>
        <p:spPr>
          <a:xfrm rot="16200000" flipH="1">
            <a:off x="6051733" y="2840772"/>
            <a:ext cx="531982" cy="15558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174824" y="357187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TRIM</a:t>
            </a:r>
            <a:endParaRPr lang="ko-KR" alt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4482818" y="2436692"/>
            <a:ext cx="1213994" cy="914400"/>
            <a:chOff x="457200" y="2667000"/>
            <a:chExt cx="1213994" cy="914400"/>
          </a:xfrm>
        </p:grpSpPr>
        <p:sp>
          <p:nvSpPr>
            <p:cNvPr id="171" name="Rectangle 17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586289" y="5410200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page copies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29880" y="3681968"/>
            <a:ext cx="98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PFTL</a:t>
            </a:r>
            <a:endParaRPr lang="ko-KR" altLang="en-US" sz="24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5438695" y="5986046"/>
            <a:ext cx="332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/>
              <a:t>* PFTL: page-level FTL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9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7" grpId="0" animBg="1"/>
      <p:bldP spid="158" grpId="0" animBg="1"/>
      <p:bldP spid="159" grpId="0" animBg="1"/>
      <p:bldP spid="169" grpId="0"/>
      <p:bldP spid="169" grpId="1"/>
      <p:bldP spid="1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ALFS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18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6" name="Rectangle 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1" name="Rectangle 1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6" name="Rectangle 1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1" name="Rectangle 2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6" name="Rectangle 2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9880" y="2994158"/>
            <a:ext cx="103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ALFS</a:t>
            </a:r>
            <a:endParaRPr lang="ko-KR" alt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9879" y="3681968"/>
            <a:ext cx="103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AFTL</a:t>
            </a:r>
            <a:endParaRPr lang="ko-KR" alt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23625" y="217753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Segment</a:t>
            </a:r>
            <a:endParaRPr lang="ko-KR" alt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23625" y="4800600"/>
            <a:ext cx="316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Segment with 2 flash blocks</a:t>
            </a:r>
            <a:endParaRPr lang="ko-KR" altLang="en-US" b="1" dirty="0"/>
          </a:p>
        </p:txBody>
      </p:sp>
      <p:cxnSp>
        <p:nvCxnSpPr>
          <p:cNvPr id="70" name="Straight Arrow Connector 69"/>
          <p:cNvCxnSpPr>
            <a:stCxn id="68" idx="2"/>
            <a:endCxn id="72" idx="1"/>
          </p:cNvCxnSpPr>
          <p:nvPr/>
        </p:nvCxnSpPr>
        <p:spPr>
          <a:xfrm>
            <a:off x="899264" y="2546866"/>
            <a:ext cx="505833" cy="351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3" idx="1"/>
          </p:cNvCxnSpPr>
          <p:nvPr/>
        </p:nvCxnSpPr>
        <p:spPr>
          <a:xfrm flipV="1">
            <a:off x="899264" y="4341595"/>
            <a:ext cx="506921" cy="459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1405097" y="2401490"/>
            <a:ext cx="1301198" cy="994171"/>
          </a:xfrm>
          <a:prstGeom prst="roundRect">
            <a:avLst>
              <a:gd name="adj" fmla="val 676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Rounded Rectangle 72"/>
          <p:cNvSpPr/>
          <p:nvPr/>
        </p:nvSpPr>
        <p:spPr>
          <a:xfrm>
            <a:off x="1406185" y="3844509"/>
            <a:ext cx="1300109" cy="994171"/>
          </a:xfrm>
          <a:prstGeom prst="roundRect">
            <a:avLst>
              <a:gd name="adj" fmla="val 6760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447800" y="3886200"/>
            <a:ext cx="1213994" cy="914400"/>
            <a:chOff x="457200" y="2667000"/>
            <a:chExt cx="1213994" cy="914400"/>
          </a:xfrm>
        </p:grpSpPr>
        <p:sp>
          <p:nvSpPr>
            <p:cNvPr id="75" name="Rectangle 7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61388" y="3886200"/>
            <a:ext cx="1213994" cy="914400"/>
            <a:chOff x="457200" y="2667000"/>
            <a:chExt cx="1213994" cy="914400"/>
          </a:xfrm>
        </p:grpSpPr>
        <p:sp>
          <p:nvSpPr>
            <p:cNvPr id="80" name="Rectangle 7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74976" y="3886200"/>
            <a:ext cx="1213994" cy="914400"/>
            <a:chOff x="457200" y="2667000"/>
            <a:chExt cx="1213994" cy="914400"/>
          </a:xfrm>
        </p:grpSpPr>
        <p:sp>
          <p:nvSpPr>
            <p:cNvPr id="85" name="Rectangle 8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88564" y="3886200"/>
            <a:ext cx="1213994" cy="914400"/>
            <a:chOff x="457200" y="2667000"/>
            <a:chExt cx="1213994" cy="914400"/>
          </a:xfrm>
        </p:grpSpPr>
        <p:sp>
          <p:nvSpPr>
            <p:cNvPr id="90" name="Rectangle 8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502152" y="3886200"/>
            <a:ext cx="1213994" cy="914400"/>
            <a:chOff x="457200" y="2667000"/>
            <a:chExt cx="1213994" cy="914400"/>
          </a:xfrm>
        </p:grpSpPr>
        <p:sp>
          <p:nvSpPr>
            <p:cNvPr id="95" name="Rectangle 9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ALFS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19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6" name="Rectangle 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1" name="Rectangle 1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6" name="Rectangle 1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21" name="Rectangle 2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26" name="Rectangle 2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9880" y="2994158"/>
            <a:ext cx="103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ALFS</a:t>
            </a:r>
            <a:endParaRPr lang="ko-KR" alt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9879" y="3681968"/>
            <a:ext cx="103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AFTL</a:t>
            </a:r>
            <a:endParaRPr lang="ko-KR" alt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47800" y="3886200"/>
            <a:ext cx="1213994" cy="914400"/>
            <a:chOff x="457200" y="2667000"/>
            <a:chExt cx="1213994" cy="914400"/>
          </a:xfrm>
        </p:grpSpPr>
        <p:sp>
          <p:nvSpPr>
            <p:cNvPr id="75" name="Rectangle 7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61388" y="3886200"/>
            <a:ext cx="1213994" cy="914400"/>
            <a:chOff x="457200" y="2667000"/>
            <a:chExt cx="1213994" cy="914400"/>
          </a:xfrm>
        </p:grpSpPr>
        <p:sp>
          <p:nvSpPr>
            <p:cNvPr id="80" name="Rectangle 7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74976" y="3886200"/>
            <a:ext cx="1213994" cy="914400"/>
            <a:chOff x="457200" y="2667000"/>
            <a:chExt cx="1213994" cy="914400"/>
          </a:xfrm>
        </p:grpSpPr>
        <p:sp>
          <p:nvSpPr>
            <p:cNvPr id="85" name="Rectangle 8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88564" y="3886200"/>
            <a:ext cx="1213994" cy="914400"/>
            <a:chOff x="457200" y="2667000"/>
            <a:chExt cx="1213994" cy="914400"/>
          </a:xfrm>
        </p:grpSpPr>
        <p:sp>
          <p:nvSpPr>
            <p:cNvPr id="90" name="Rectangle 8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502152" y="3886200"/>
            <a:ext cx="1213994" cy="914400"/>
            <a:chOff x="457200" y="2667000"/>
            <a:chExt cx="1213994" cy="914400"/>
          </a:xfrm>
        </p:grpSpPr>
        <p:sp>
          <p:nvSpPr>
            <p:cNvPr id="95" name="Rectangle 9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0" name="Rectangle 9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05" name="Rectangle 10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757879" y="243787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27025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49621" y="243787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963581" y="2439197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786311" y="2438400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66618" y="2437035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115239" y="3353597"/>
            <a:ext cx="2423143" cy="3063"/>
            <a:chOff x="3060220" y="2951169"/>
            <a:chExt cx="2423143" cy="3063"/>
          </a:xfrm>
        </p:grpSpPr>
        <p:cxnSp>
          <p:nvCxnSpPr>
            <p:cNvPr id="116" name="Elbow Connector 115"/>
            <p:cNvCxnSpPr/>
            <p:nvPr/>
          </p:nvCxnSpPr>
          <p:spPr>
            <a:xfrm rot="5400000" flipH="1" flipV="1">
              <a:off x="3815663" y="2195726"/>
              <a:ext cx="3063" cy="1513949"/>
            </a:xfrm>
            <a:prstGeom prst="bentConnector3">
              <a:avLst>
                <a:gd name="adj1" fmla="val -1181684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rot="5400000" flipH="1" flipV="1">
              <a:off x="3968063" y="2043326"/>
              <a:ext cx="3063" cy="1818749"/>
            </a:xfrm>
            <a:prstGeom prst="bentConnector3">
              <a:avLst>
                <a:gd name="adj1" fmla="val -11765002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5400000" flipH="1" flipV="1">
              <a:off x="4120463" y="1890926"/>
              <a:ext cx="3063" cy="2123549"/>
            </a:xfrm>
            <a:prstGeom prst="bentConnector3">
              <a:avLst>
                <a:gd name="adj1" fmla="val -1181684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/>
            <p:nvPr/>
          </p:nvCxnSpPr>
          <p:spPr>
            <a:xfrm rot="5400000" flipH="1" flipV="1">
              <a:off x="4270260" y="1741129"/>
              <a:ext cx="3063" cy="2423143"/>
            </a:xfrm>
            <a:prstGeom prst="bentConnector3">
              <a:avLst>
                <a:gd name="adj1" fmla="val -11868658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Elbow Connector 119"/>
          <p:cNvCxnSpPr>
            <a:stCxn id="109" idx="2"/>
            <a:endCxn id="112" idx="2"/>
          </p:cNvCxnSpPr>
          <p:nvPr/>
        </p:nvCxnSpPr>
        <p:spPr>
          <a:xfrm rot="16200000" flipH="1">
            <a:off x="2512471" y="2750087"/>
            <a:ext cx="1318" cy="1205702"/>
          </a:xfrm>
          <a:prstGeom prst="bentConnector3">
            <a:avLst>
              <a:gd name="adj1" fmla="val 2780295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452563" y="2438405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961115" y="244225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#0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22649" y="3351435"/>
            <a:ext cx="3629595" cy="5225"/>
            <a:chOff x="3422649" y="3351435"/>
            <a:chExt cx="3629595" cy="5225"/>
          </a:xfrm>
        </p:grpSpPr>
        <p:cxnSp>
          <p:nvCxnSpPr>
            <p:cNvPr id="124" name="Elbow Connector 123"/>
            <p:cNvCxnSpPr>
              <a:stCxn id="110" idx="2"/>
              <a:endCxn id="106" idx="2"/>
            </p:cNvCxnSpPr>
            <p:nvPr/>
          </p:nvCxnSpPr>
          <p:spPr>
            <a:xfrm rot="5400000" flipH="1" flipV="1">
              <a:off x="4932637" y="1841447"/>
              <a:ext cx="5225" cy="3025201"/>
            </a:xfrm>
            <a:prstGeom prst="bentConnector3">
              <a:avLst>
                <a:gd name="adj1" fmla="val -904191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0" idx="2"/>
              <a:endCxn id="107" idx="2"/>
            </p:cNvCxnSpPr>
            <p:nvPr/>
          </p:nvCxnSpPr>
          <p:spPr>
            <a:xfrm rot="5400000" flipH="1" flipV="1">
              <a:off x="5085037" y="1689047"/>
              <a:ext cx="5225" cy="3330001"/>
            </a:xfrm>
            <a:prstGeom prst="bentConnector3">
              <a:avLst>
                <a:gd name="adj1" fmla="val -904191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0" idx="2"/>
              <a:endCxn id="105" idx="2"/>
            </p:cNvCxnSpPr>
            <p:nvPr/>
          </p:nvCxnSpPr>
          <p:spPr>
            <a:xfrm rot="5400000" flipH="1" flipV="1">
              <a:off x="4780237" y="1993847"/>
              <a:ext cx="5225" cy="2720401"/>
            </a:xfrm>
            <a:prstGeom prst="bentConnector3">
              <a:avLst>
                <a:gd name="adj1" fmla="val -904191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10" idx="2"/>
              <a:endCxn id="103" idx="2"/>
            </p:cNvCxnSpPr>
            <p:nvPr/>
          </p:nvCxnSpPr>
          <p:spPr>
            <a:xfrm rot="5400000" flipH="1" flipV="1">
              <a:off x="4478984" y="2297262"/>
              <a:ext cx="3063" cy="2115733"/>
            </a:xfrm>
            <a:prstGeom prst="bentConnector3">
              <a:avLst>
                <a:gd name="adj1" fmla="val -15626216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0" idx="2"/>
              <a:endCxn id="102" idx="2"/>
            </p:cNvCxnSpPr>
            <p:nvPr/>
          </p:nvCxnSpPr>
          <p:spPr>
            <a:xfrm rot="5400000" flipH="1" flipV="1">
              <a:off x="4329187" y="2447059"/>
              <a:ext cx="3063" cy="1816139"/>
            </a:xfrm>
            <a:prstGeom prst="bentConnector3">
              <a:avLst>
                <a:gd name="adj1" fmla="val -15652138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110" idx="2"/>
              <a:endCxn id="100" idx="2"/>
            </p:cNvCxnSpPr>
            <p:nvPr/>
          </p:nvCxnSpPr>
          <p:spPr>
            <a:xfrm rot="5400000" flipH="1" flipV="1">
              <a:off x="4024387" y="2751859"/>
              <a:ext cx="3063" cy="1206539"/>
            </a:xfrm>
            <a:prstGeom prst="bentConnector3">
              <a:avLst>
                <a:gd name="adj1" fmla="val -15548482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0" idx="2"/>
              <a:endCxn id="108" idx="2"/>
            </p:cNvCxnSpPr>
            <p:nvPr/>
          </p:nvCxnSpPr>
          <p:spPr>
            <a:xfrm rot="5400000" flipH="1" flipV="1">
              <a:off x="5234834" y="1539250"/>
              <a:ext cx="5225" cy="3629595"/>
            </a:xfrm>
            <a:prstGeom prst="bentConnector3">
              <a:avLst>
                <a:gd name="adj1" fmla="val -9041914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Elbow Connector 131"/>
          <p:cNvCxnSpPr/>
          <p:nvPr/>
        </p:nvCxnSpPr>
        <p:spPr>
          <a:xfrm rot="16200000" flipH="1">
            <a:off x="2809780" y="2752770"/>
            <a:ext cx="1318" cy="1205702"/>
          </a:xfrm>
          <a:prstGeom prst="bentConnector3">
            <a:avLst>
              <a:gd name="adj1" fmla="val 2780295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760220" y="2438400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47800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476750" y="3890010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34" name="Rectangle 133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959614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753240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5991408" y="3886200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41" name="Rectangle 14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266866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063376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1404437" y="1428234"/>
            <a:ext cx="2816871" cy="1980127"/>
            <a:chOff x="1404437" y="1428234"/>
            <a:chExt cx="2816871" cy="1980127"/>
          </a:xfrm>
        </p:grpSpPr>
        <p:sp>
          <p:nvSpPr>
            <p:cNvPr id="148" name="Rounded Rectangle 147"/>
            <p:cNvSpPr/>
            <p:nvPr/>
          </p:nvSpPr>
          <p:spPr>
            <a:xfrm>
              <a:off x="1404437" y="1841500"/>
              <a:ext cx="2816871" cy="1566861"/>
            </a:xfrm>
            <a:prstGeom prst="roundRect">
              <a:avLst>
                <a:gd name="adj" fmla="val 6760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650540" y="1428234"/>
              <a:ext cx="2324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No in-place updates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1301809" y="5140214"/>
            <a:ext cx="453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No obsolete pages – GC is not necessary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1" grpId="0" animBg="1"/>
      <p:bldP spid="122" grpId="0" animBg="1"/>
      <p:bldP spid="133" grpId="0" animBg="1"/>
      <p:bldP spid="123" grpId="0" animBg="1"/>
      <p:bldP spid="138" grpId="0" animBg="1"/>
      <p:bldP spid="139" grpId="0" animBg="1"/>
      <p:bldP spid="145" grpId="0" animBg="1"/>
      <p:bldP spid="146" grpId="0" animBg="1"/>
      <p:bldP spid="1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NAND Flash and FTL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4174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NAND </a:t>
            </a:r>
            <a:r>
              <a:rPr lang="en-US" altLang="ko-KR" dirty="0"/>
              <a:t>flash SSDs have become the preferred storage </a:t>
            </a:r>
            <a:r>
              <a:rPr lang="en-US" altLang="ko-KR" dirty="0" smtClean="0"/>
              <a:t>devices </a:t>
            </a:r>
            <a:r>
              <a:rPr lang="en-US" altLang="ko-KR" dirty="0"/>
              <a:t>in </a:t>
            </a:r>
            <a:r>
              <a:rPr lang="en-US" altLang="ko-KR" dirty="0" smtClean="0"/>
              <a:t>consumer electronics </a:t>
            </a:r>
            <a:r>
              <a:rPr lang="en-US" altLang="ko-KR" dirty="0"/>
              <a:t>and </a:t>
            </a:r>
            <a:r>
              <a:rPr lang="en-US" altLang="ko-KR" dirty="0" smtClean="0"/>
              <a:t>datacenters</a:t>
            </a:r>
          </a:p>
          <a:p>
            <a:endParaRPr lang="en-US" altLang="ko-KR" dirty="0"/>
          </a:p>
          <a:p>
            <a:r>
              <a:rPr lang="en-US" altLang="ko-KR" dirty="0" smtClean="0"/>
              <a:t>FTL plays an important role in flash management</a:t>
            </a:r>
          </a:p>
          <a:p>
            <a:pPr lvl="1"/>
            <a:r>
              <a:rPr lang="en-US" altLang="ko-KR" dirty="0" smtClean="0"/>
              <a:t>The principal virtue of FTL is providing interoperability with the existing block I/O abstraction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0821" y="5654769"/>
            <a:ext cx="5638800" cy="29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NAND Flash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4743318"/>
            <a:ext cx="7540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420821" y="3798435"/>
            <a:ext cx="1564495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Databases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90276" y="3798435"/>
            <a:ext cx="1660943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File-systems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5352" y="3798435"/>
            <a:ext cx="1221595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KV Store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952" y="5029200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8952" y="404009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44123" y="3733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0821" y="4323807"/>
            <a:ext cx="5638800" cy="295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29394" y="5029199"/>
            <a:ext cx="5624762" cy="450687"/>
            <a:chOff x="2706759" y="4419599"/>
            <a:chExt cx="5624762" cy="450687"/>
          </a:xfrm>
        </p:grpSpPr>
        <p:sp>
          <p:nvSpPr>
            <p:cNvPr id="24" name="Rectangular Callout 23"/>
            <p:cNvSpPr/>
            <p:nvPr/>
          </p:nvSpPr>
          <p:spPr>
            <a:xfrm>
              <a:off x="2706759" y="4419599"/>
              <a:ext cx="1090541" cy="450687"/>
            </a:xfrm>
            <a:prstGeom prst="wedgeRectCallout">
              <a:avLst>
                <a:gd name="adj1" fmla="val -19791"/>
                <a:gd name="adj2" fmla="val 8706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Overwriting restriction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5950811" y="4419599"/>
              <a:ext cx="1021958" cy="450687"/>
            </a:xfrm>
            <a:prstGeom prst="wedgeRectCallout">
              <a:avLst>
                <a:gd name="adj1" fmla="val -20257"/>
                <a:gd name="adj2" fmla="val 8706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Limited P/E</a:t>
              </a: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cycles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ular Callout 25"/>
            <p:cNvSpPr/>
            <p:nvPr/>
          </p:nvSpPr>
          <p:spPr>
            <a:xfrm>
              <a:off x="7344233" y="4419599"/>
              <a:ext cx="987288" cy="450687"/>
            </a:xfrm>
            <a:prstGeom prst="wedgeRectCallout">
              <a:avLst>
                <a:gd name="adj1" fmla="val -18826"/>
                <a:gd name="adj2" fmla="val 88117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Bad blocks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ular Callout 26"/>
            <p:cNvSpPr/>
            <p:nvPr/>
          </p:nvSpPr>
          <p:spPr>
            <a:xfrm>
              <a:off x="4176385" y="4419599"/>
              <a:ext cx="1395341" cy="450687"/>
            </a:xfrm>
            <a:prstGeom prst="wedgeRectCallout">
              <a:avLst>
                <a:gd name="adj1" fmla="val -20815"/>
                <a:gd name="adj2" fmla="val 8706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Asymmetric I/O operation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5356" y="4886021"/>
            <a:ext cx="5638800" cy="6861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Flash Translation Layer (FTL)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How ALFS Works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20</a:t>
            </a:fld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0162" y="2438400"/>
            <a:ext cx="1213994" cy="914400"/>
            <a:chOff x="457200" y="2667000"/>
            <a:chExt cx="1213994" cy="914400"/>
          </a:xfrm>
        </p:grpSpPr>
        <p:sp>
          <p:nvSpPr>
            <p:cNvPr id="6" name="Rectangle 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63750" y="2438400"/>
            <a:ext cx="1213994" cy="914400"/>
            <a:chOff x="457200" y="2667000"/>
            <a:chExt cx="1213994" cy="914400"/>
          </a:xfrm>
        </p:grpSpPr>
        <p:sp>
          <p:nvSpPr>
            <p:cNvPr id="11" name="Rectangle 1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415503" y="3568193"/>
            <a:ext cx="8349857" cy="13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9880" y="2994158"/>
            <a:ext cx="103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ALFS</a:t>
            </a:r>
            <a:endParaRPr lang="ko-KR" alt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29879" y="3681968"/>
            <a:ext cx="103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AFTL</a:t>
            </a:r>
            <a:endParaRPr lang="ko-KR" alt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388424" y="1795929"/>
            <a:ext cx="134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Check-Point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960111" y="1792069"/>
            <a:ext cx="117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Inode-Map</a:t>
            </a:r>
          </a:p>
          <a:p>
            <a:pPr algn="ctr"/>
            <a:r>
              <a:rPr lang="en-US" altLang="ko-KR" dirty="0" smtClean="0"/>
              <a:t>Segment</a:t>
            </a:r>
            <a:endParaRPr lang="ko-KR" alt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47800" y="3886200"/>
            <a:ext cx="1213994" cy="914400"/>
            <a:chOff x="457200" y="2667000"/>
            <a:chExt cx="1213994" cy="914400"/>
          </a:xfrm>
        </p:grpSpPr>
        <p:sp>
          <p:nvSpPr>
            <p:cNvPr id="75" name="Rectangle 7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61388" y="3886200"/>
            <a:ext cx="1213994" cy="914400"/>
            <a:chOff x="457200" y="2667000"/>
            <a:chExt cx="1213994" cy="914400"/>
          </a:xfrm>
        </p:grpSpPr>
        <p:sp>
          <p:nvSpPr>
            <p:cNvPr id="80" name="Rectangle 7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0560" y="3886200"/>
            <a:ext cx="1213994" cy="914400"/>
            <a:chOff x="457200" y="2667000"/>
            <a:chExt cx="1213994" cy="914400"/>
          </a:xfrm>
        </p:grpSpPr>
        <p:sp>
          <p:nvSpPr>
            <p:cNvPr id="85" name="Rectangle 8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988564" y="3886200"/>
            <a:ext cx="1213994" cy="914400"/>
            <a:chOff x="457200" y="2667000"/>
            <a:chExt cx="1213994" cy="914400"/>
          </a:xfrm>
        </p:grpSpPr>
        <p:sp>
          <p:nvSpPr>
            <p:cNvPr id="90" name="Rectangle 89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502152" y="3886200"/>
            <a:ext cx="1213994" cy="914400"/>
            <a:chOff x="457200" y="2667000"/>
            <a:chExt cx="1213994" cy="914400"/>
          </a:xfrm>
        </p:grpSpPr>
        <p:sp>
          <p:nvSpPr>
            <p:cNvPr id="95" name="Rectangle 94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757879" y="243787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270250" y="244226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49621" y="2437879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963581" y="2439197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66618" y="2437035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452563" y="2438405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961115" y="244225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#0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760220" y="2438400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CP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447800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480560" y="3890010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34" name="Rectangle 133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959614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753240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5991408" y="3886200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41" name="Rectangle 14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3266866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IM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#0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063376" y="3886200"/>
            <a:ext cx="3048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CP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4477338" y="2438400"/>
            <a:ext cx="1213994" cy="914400"/>
            <a:chOff x="457200" y="2667000"/>
            <a:chExt cx="1213994" cy="914400"/>
          </a:xfrm>
        </p:grpSpPr>
        <p:sp>
          <p:nvSpPr>
            <p:cNvPr id="151" name="Rectangle 15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990926" y="2438400"/>
            <a:ext cx="1213994" cy="914400"/>
            <a:chOff x="457200" y="2667000"/>
            <a:chExt cx="1213994" cy="914400"/>
          </a:xfrm>
        </p:grpSpPr>
        <p:sp>
          <p:nvSpPr>
            <p:cNvPr id="156" name="Rectangle 15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504514" y="2438400"/>
            <a:ext cx="1213994" cy="914400"/>
            <a:chOff x="457200" y="2667000"/>
            <a:chExt cx="1213994" cy="914400"/>
          </a:xfrm>
        </p:grpSpPr>
        <p:sp>
          <p:nvSpPr>
            <p:cNvPr id="161" name="Rectangle 16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452020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0</a:t>
            </a:r>
            <a:endParaRPr lang="ko-KR" alt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6018610" y="17920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1</a:t>
            </a:r>
            <a:endParaRPr lang="ko-KR" alt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7533084" y="1790704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Data</a:t>
            </a:r>
          </a:p>
          <a:p>
            <a:pPr algn="ctr"/>
            <a:r>
              <a:rPr lang="en-US" altLang="ko-KR" dirty="0" smtClean="0"/>
              <a:t>Segment 2</a:t>
            </a:r>
            <a:endParaRPr lang="ko-KR" altLang="en-US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4476789" y="2439197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69" name="Rectangle 168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990651" y="2437035"/>
            <a:ext cx="1213994" cy="914400"/>
            <a:chOff x="457200" y="2667000"/>
            <a:chExt cx="1213994" cy="914400"/>
          </a:xfrm>
          <a:solidFill>
            <a:schemeClr val="bg2"/>
          </a:solidFill>
        </p:grpSpPr>
        <p:sp>
          <p:nvSpPr>
            <p:cNvPr id="174" name="Rectangle 173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4783500" y="2438399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B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4618767" y="2434965"/>
            <a:ext cx="3637325" cy="797"/>
            <a:chOff x="4627968" y="2435836"/>
            <a:chExt cx="3637325" cy="797"/>
          </a:xfrm>
        </p:grpSpPr>
        <p:cxnSp>
          <p:nvCxnSpPr>
            <p:cNvPr id="180" name="Elbow Connector 179"/>
            <p:cNvCxnSpPr>
              <a:stCxn id="169" idx="0"/>
              <a:endCxn id="161" idx="0"/>
            </p:cNvCxnSpPr>
            <p:nvPr/>
          </p:nvCxnSpPr>
          <p:spPr>
            <a:xfrm rot="5400000" flipH="1" flipV="1">
              <a:off x="6141432" y="922372"/>
              <a:ext cx="797" cy="3027725"/>
            </a:xfrm>
            <a:prstGeom prst="bentConnector3">
              <a:avLst>
                <a:gd name="adj1" fmla="val 1269687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1" idx="0"/>
              <a:endCxn id="162" idx="0"/>
            </p:cNvCxnSpPr>
            <p:nvPr/>
          </p:nvCxnSpPr>
          <p:spPr>
            <a:xfrm rot="5400000" flipH="1" flipV="1">
              <a:off x="6598632" y="1074772"/>
              <a:ext cx="797" cy="2722925"/>
            </a:xfrm>
            <a:prstGeom prst="bentConnector3">
              <a:avLst>
                <a:gd name="adj1" fmla="val 1271228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72" idx="0"/>
              <a:endCxn id="163" idx="0"/>
            </p:cNvCxnSpPr>
            <p:nvPr/>
          </p:nvCxnSpPr>
          <p:spPr>
            <a:xfrm rot="5400000" flipH="1" flipV="1">
              <a:off x="6900829" y="1072169"/>
              <a:ext cx="797" cy="2728131"/>
            </a:xfrm>
            <a:prstGeom prst="bentConnector3">
              <a:avLst>
                <a:gd name="adj1" fmla="val 1269687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7505053" y="2438897"/>
            <a:ext cx="909789" cy="915198"/>
            <a:chOff x="7505053" y="2438897"/>
            <a:chExt cx="909789" cy="915198"/>
          </a:xfrm>
        </p:grpSpPr>
        <p:sp>
          <p:nvSpPr>
            <p:cNvPr id="184" name="Rectangle 183"/>
            <p:cNvSpPr/>
            <p:nvPr/>
          </p:nvSpPr>
          <p:spPr>
            <a:xfrm>
              <a:off x="7505053" y="2439695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808973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110042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Rectangle 186"/>
          <p:cNvSpPr/>
          <p:nvPr/>
        </p:nvSpPr>
        <p:spPr>
          <a:xfrm>
            <a:off x="4477812" y="2439085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092700" y="2438287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387419" y="2438287"/>
            <a:ext cx="3048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D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4482818" y="2436692"/>
            <a:ext cx="1213994" cy="914400"/>
            <a:chOff x="457200" y="2667000"/>
            <a:chExt cx="1213994" cy="914400"/>
          </a:xfrm>
        </p:grpSpPr>
        <p:sp>
          <p:nvSpPr>
            <p:cNvPr id="191" name="Rectangle 190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480560" y="3886200"/>
            <a:ext cx="1213994" cy="914400"/>
            <a:chOff x="457200" y="2667000"/>
            <a:chExt cx="1213994" cy="914400"/>
          </a:xfrm>
          <a:solidFill>
            <a:schemeClr val="bg1">
              <a:lumMod val="50000"/>
            </a:schemeClr>
          </a:solidFill>
        </p:grpSpPr>
        <p:sp>
          <p:nvSpPr>
            <p:cNvPr id="196" name="Rectangle 195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A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B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C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</a:rPr>
                <a:t>D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9600" y="3351092"/>
            <a:ext cx="700833" cy="590115"/>
            <a:chOff x="4419600" y="3351092"/>
            <a:chExt cx="700833" cy="590115"/>
          </a:xfrm>
        </p:grpSpPr>
        <p:sp>
          <p:nvSpPr>
            <p:cNvPr id="200" name="TextBox 199"/>
            <p:cNvSpPr txBox="1"/>
            <p:nvPr/>
          </p:nvSpPr>
          <p:spPr>
            <a:xfrm>
              <a:off x="4419600" y="3571875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TRIM</a:t>
              </a:r>
              <a:endParaRPr lang="ko-KR" alt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105400" y="3351092"/>
              <a:ext cx="1030" cy="535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/>
          <p:cNvGrpSpPr/>
          <p:nvPr/>
        </p:nvGrpSpPr>
        <p:grpSpPr>
          <a:xfrm>
            <a:off x="4480560" y="3886200"/>
            <a:ext cx="1213994" cy="914400"/>
            <a:chOff x="457200" y="2667000"/>
            <a:chExt cx="1213994" cy="914400"/>
          </a:xfrm>
        </p:grpSpPr>
        <p:sp>
          <p:nvSpPr>
            <p:cNvPr id="202" name="Rectangle 201"/>
            <p:cNvSpPr/>
            <p:nvPr/>
          </p:nvSpPr>
          <p:spPr>
            <a:xfrm>
              <a:off x="4572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620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066800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66394" y="2667000"/>
              <a:ext cx="304800" cy="914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503456" y="3886200"/>
            <a:ext cx="909789" cy="915198"/>
            <a:chOff x="7505053" y="2438897"/>
            <a:chExt cx="909789" cy="915198"/>
          </a:xfrm>
        </p:grpSpPr>
        <p:sp>
          <p:nvSpPr>
            <p:cNvPr id="207" name="Rectangle 206"/>
            <p:cNvSpPr/>
            <p:nvPr/>
          </p:nvSpPr>
          <p:spPr>
            <a:xfrm>
              <a:off x="7505053" y="2439695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808973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110042" y="2438897"/>
              <a:ext cx="3048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888472" y="5412750"/>
            <a:ext cx="393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The ALFS triggers garbage collection</a:t>
            </a:r>
            <a:endParaRPr lang="ko-KR" altLang="en-US" sz="2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4659428" y="5410200"/>
            <a:ext cx="397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/>
              <a:t>: 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page copies and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altLang="ko-KR" sz="2000" dirty="0" smtClean="0">
                <a:solidFill>
                  <a:schemeClr val="accent2">
                    <a:lumMod val="50000"/>
                  </a:schemeClr>
                </a:solidFill>
              </a:rPr>
              <a:t> block erasures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89" grpId="0" animBg="1"/>
      <p:bldP spid="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Comparison of F2FS and AMF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21</a:t>
            </a:fld>
            <a:endParaRPr lang="en-US">
              <a:latin typeface="Bookman Old Style" panose="0205060405050502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47280"/>
              </p:ext>
            </p:extLst>
          </p:nvPr>
        </p:nvGraphicFramePr>
        <p:xfrm>
          <a:off x="228600" y="1905000"/>
          <a:ext cx="8763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280">
                  <a:extLst>
                    <a:ext uri="{9D8B030D-6E8A-4147-A177-3AD203B41FA5}">
                      <a16:colId xmlns:a16="http://schemas.microsoft.com/office/drawing/2014/main" val="359328484"/>
                    </a:ext>
                  </a:extLst>
                </a:gridCol>
                <a:gridCol w="2445488">
                  <a:extLst>
                    <a:ext uri="{9D8B030D-6E8A-4147-A177-3AD203B41FA5}">
                      <a16:colId xmlns:a16="http://schemas.microsoft.com/office/drawing/2014/main" val="1448836610"/>
                    </a:ext>
                  </a:extLst>
                </a:gridCol>
                <a:gridCol w="3668232">
                  <a:extLst>
                    <a:ext uri="{9D8B030D-6E8A-4147-A177-3AD203B41FA5}">
                      <a16:colId xmlns:a16="http://schemas.microsoft.com/office/drawing/2014/main" val="3695642431"/>
                    </a:ext>
                  </a:extLst>
                </a:gridCol>
              </a:tblGrid>
              <a:tr h="54816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F2FS</a:t>
                      </a:r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AMF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565158"/>
                  </a:ext>
                </a:extLst>
              </a:tr>
              <a:tr h="5481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File</a:t>
                      </a:r>
                      <a:r>
                        <a:rPr lang="en-US" altLang="ko-KR" sz="2400" baseline="0" dirty="0" smtClean="0"/>
                        <a:t> System</a:t>
                      </a:r>
                      <a:endParaRPr lang="ko-KR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PFTL</a:t>
                      </a:r>
                      <a:endParaRPr lang="ko-KR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File System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819019"/>
                  </a:ext>
                </a:extLst>
              </a:tr>
              <a:tr h="8996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 page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en-US" altLang="ko-KR" sz="2000" dirty="0" smtClean="0"/>
                        <a:t>copies</a:t>
                      </a:r>
                      <a:endParaRPr lang="ko-KR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 copies + 4 erasures</a:t>
                      </a:r>
                      <a:endParaRPr lang="ko-KR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3 copies + 2 erasures</a:t>
                      </a:r>
                      <a:endParaRPr lang="ko-KR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128551"/>
                  </a:ext>
                </a:extLst>
              </a:tr>
              <a:tr h="89963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7 copies + 4 erasures</a:t>
                      </a:r>
                      <a:endParaRPr lang="ko-KR" alt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3 copies + 2 erasures</a:t>
                      </a:r>
                      <a:endParaRPr lang="ko-KR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155968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28600" y="3879850"/>
            <a:ext cx="8763000" cy="920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90477" y="1169894"/>
            <a:ext cx="3530390" cy="2709956"/>
            <a:chOff x="1090477" y="1169894"/>
            <a:chExt cx="3530390" cy="2709956"/>
          </a:xfrm>
        </p:grpSpPr>
        <p:sp>
          <p:nvSpPr>
            <p:cNvPr id="7" name="TextBox 6"/>
            <p:cNvSpPr txBox="1"/>
            <p:nvPr/>
          </p:nvSpPr>
          <p:spPr>
            <a:xfrm>
              <a:off x="1090477" y="1169894"/>
              <a:ext cx="35303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0000"/>
                  </a:solidFill>
                </a:rPr>
                <a:t>Duplicate Management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2855672" y="1631559"/>
              <a:ext cx="0" cy="22482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85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Experimental Setup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22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Implemented ALFS and AFTL in the Linux kernel 3.13</a:t>
            </a:r>
          </a:p>
          <a:p>
            <a:pPr lvl="8"/>
            <a:endParaRPr lang="en-US" altLang="ko-KR" dirty="0"/>
          </a:p>
          <a:p>
            <a:r>
              <a:rPr lang="en-US" altLang="ko-KR" dirty="0" smtClean="0"/>
              <a:t>Compared AMF with different file-systems</a:t>
            </a:r>
          </a:p>
          <a:p>
            <a:pPr lvl="1"/>
            <a:r>
              <a:rPr lang="en-US" altLang="ko-KR" dirty="0" smtClean="0"/>
              <a:t>Two file-systems: </a:t>
            </a:r>
            <a:r>
              <a:rPr lang="en-US" altLang="ko-KR" b="1" dirty="0" smtClean="0">
                <a:solidFill>
                  <a:srgbClr val="0070C0"/>
                </a:solidFill>
              </a:rPr>
              <a:t>EXT4</a:t>
            </a:r>
            <a:r>
              <a:rPr lang="en-US" altLang="ko-KR" dirty="0" smtClean="0"/>
              <a:t> and </a:t>
            </a:r>
            <a:r>
              <a:rPr lang="en-US" altLang="ko-KR" b="1" dirty="0" smtClean="0">
                <a:solidFill>
                  <a:srgbClr val="0070C0"/>
                </a:solidFill>
              </a:rPr>
              <a:t>F2FS </a:t>
            </a:r>
            <a:r>
              <a:rPr lang="en-US" altLang="ko-KR" dirty="0" smtClean="0">
                <a:solidFill>
                  <a:schemeClr val="tx1"/>
                </a:solidFill>
              </a:rPr>
              <a:t>with page-level FTL (PFTL)</a:t>
            </a:r>
          </a:p>
          <a:p>
            <a:pPr lvl="8"/>
            <a:endParaRPr lang="en-US" altLang="ko-KR" dirty="0" smtClean="0"/>
          </a:p>
          <a:p>
            <a:r>
              <a:rPr lang="en-US" altLang="ko-KR" dirty="0" smtClean="0"/>
              <a:t>Ran all of them in our in-house SSD platform</a:t>
            </a:r>
          </a:p>
          <a:p>
            <a:pPr lvl="1"/>
            <a:r>
              <a:rPr lang="en-US" altLang="ko-KR" dirty="0" err="1" smtClean="0"/>
              <a:t>BlueDBM</a:t>
            </a:r>
            <a:r>
              <a:rPr lang="en-US" altLang="ko-KR" dirty="0" smtClean="0"/>
              <a:t> developed by MIT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78200"/>
            <a:ext cx="5715000" cy="28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Performance with FIO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26189" y="631094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23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09405"/>
            <a:ext cx="8229600" cy="85254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For random </a:t>
            </a:r>
            <a:r>
              <a:rPr lang="en-US" altLang="ko-KR" dirty="0" smtClean="0"/>
              <a:t>writes, AMF shows better throughput</a:t>
            </a:r>
          </a:p>
          <a:p>
            <a:r>
              <a:rPr lang="en-US" altLang="ko-KR" dirty="0" smtClean="0"/>
              <a:t>F2FS is badly affected by the duplicate management problem</a:t>
            </a:r>
            <a:endParaRPr lang="ko-KR" alt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6980"/>
            <a:ext cx="8077200" cy="40074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4000" y="1752600"/>
            <a:ext cx="4054929" cy="1319496"/>
            <a:chOff x="1524000" y="1752600"/>
            <a:chExt cx="4054929" cy="1319496"/>
          </a:xfrm>
        </p:grpSpPr>
        <p:sp>
          <p:nvSpPr>
            <p:cNvPr id="4" name="Rounded Rectangle 3"/>
            <p:cNvSpPr/>
            <p:nvPr/>
          </p:nvSpPr>
          <p:spPr>
            <a:xfrm>
              <a:off x="1524000" y="1752600"/>
              <a:ext cx="11430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97047" y="2614896"/>
              <a:ext cx="11430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35929" y="2141367"/>
              <a:ext cx="11430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28322" y="1695455"/>
            <a:ext cx="304800" cy="1534483"/>
            <a:chOff x="7528322" y="1695455"/>
            <a:chExt cx="304800" cy="1534483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684298" y="1705938"/>
              <a:ext cx="0" cy="152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528322" y="1695455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Performance with Databases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26189" y="631094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24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98225"/>
            <a:ext cx="8229600" cy="82296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AMF outperforms EXT4 with more advanced GC policies</a:t>
            </a:r>
          </a:p>
          <a:p>
            <a:r>
              <a:rPr lang="en-US" altLang="ko-KR" dirty="0" smtClean="0"/>
              <a:t>F2FS shows the worst performance</a:t>
            </a:r>
            <a:endParaRPr lang="ko-KR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19200"/>
            <a:ext cx="5753100" cy="40254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19400" y="2244725"/>
            <a:ext cx="304800" cy="1260475"/>
            <a:chOff x="2819400" y="2244725"/>
            <a:chExt cx="304800" cy="1260475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971800" y="2244726"/>
              <a:ext cx="0" cy="12604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19400" y="2244725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200400" y="2244725"/>
            <a:ext cx="304800" cy="1565275"/>
            <a:chOff x="3200400" y="2244725"/>
            <a:chExt cx="304800" cy="156527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352800" y="2244725"/>
              <a:ext cx="0" cy="15652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200400" y="2244725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779295" y="2057400"/>
            <a:ext cx="304800" cy="1073150"/>
            <a:chOff x="5779295" y="2057400"/>
            <a:chExt cx="304800" cy="107315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943600" y="2057400"/>
              <a:ext cx="0" cy="1073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779295" y="2057400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172200" y="2057400"/>
            <a:ext cx="304800" cy="2209800"/>
            <a:chOff x="6172200" y="2057400"/>
            <a:chExt cx="304800" cy="22098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6324600" y="2057400"/>
              <a:ext cx="0" cy="2209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172200" y="2057400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Erasure Counts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25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03668"/>
            <a:ext cx="8229600" cy="93091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AMF achieves 6% and 37% better lifetimes than EXT4 and F2FS, respectively, on average  </a:t>
            </a:r>
            <a:endParaRPr lang="ko-KR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4771"/>
            <a:ext cx="7010400" cy="42136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086600" y="1981200"/>
            <a:ext cx="533400" cy="2438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Resource (DRAM &amp; CPU)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26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243840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FTL mapping table size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Host CPU usage</a:t>
            </a:r>
          </a:p>
          <a:p>
            <a:endParaRPr lang="ko-KR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60380"/>
              </p:ext>
            </p:extLst>
          </p:nvPr>
        </p:nvGraphicFramePr>
        <p:xfrm>
          <a:off x="628292" y="1859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336983912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392358799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192752917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244142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34642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SSD Capacity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Block-level</a:t>
                      </a:r>
                      <a:r>
                        <a:rPr lang="en-US" altLang="ko-KR" sz="1600" baseline="0" dirty="0" smtClean="0"/>
                        <a:t> FTL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Hybrid FTL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Page-level</a:t>
                      </a:r>
                      <a:r>
                        <a:rPr lang="ko-KR" altLang="en-US" sz="1600" baseline="0" dirty="0" smtClean="0"/>
                        <a:t> </a:t>
                      </a:r>
                      <a:r>
                        <a:rPr lang="en-US" altLang="ko-KR" sz="1600" baseline="0" dirty="0" smtClean="0"/>
                        <a:t>FTL</a:t>
                      </a:r>
                      <a:endParaRPr lang="en-US" altLang="ko-K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AMF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90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512 GB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 MB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96 MB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512 MB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 MB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 TB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 MB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186 MB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 GB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 MB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09051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21" y="3702049"/>
            <a:ext cx="5845079" cy="26225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62600" y="1859280"/>
            <a:ext cx="3295292" cy="11125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410200" y="4191000"/>
            <a:ext cx="1905000" cy="304800"/>
            <a:chOff x="5410200" y="4191000"/>
            <a:chExt cx="1905000" cy="304800"/>
          </a:xfrm>
        </p:grpSpPr>
        <p:sp>
          <p:nvSpPr>
            <p:cNvPr id="8" name="Rounded Rectangle 7"/>
            <p:cNvSpPr/>
            <p:nvPr/>
          </p:nvSpPr>
          <p:spPr>
            <a:xfrm>
              <a:off x="6019800" y="4191000"/>
              <a:ext cx="1295400" cy="2286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5410200" y="4305300"/>
              <a:ext cx="609600" cy="1905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Conclusion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27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We </a:t>
            </a:r>
            <a:r>
              <a:rPr lang="en-US" altLang="ko-KR" dirty="0"/>
              <a:t>proposed the </a:t>
            </a:r>
            <a:r>
              <a:rPr lang="en-US" altLang="ko-KR" dirty="0" smtClean="0"/>
              <a:t>Application-Managed Flash </a:t>
            </a:r>
            <a:r>
              <a:rPr lang="en-US" altLang="ko-KR" dirty="0"/>
              <a:t>(AMF) architecture. </a:t>
            </a:r>
            <a:endParaRPr lang="en-US" altLang="ko-KR" dirty="0" smtClean="0"/>
          </a:p>
          <a:p>
            <a:pPr lvl="1"/>
            <a:r>
              <a:rPr lang="en-US" altLang="ko-KR" sz="2000" dirty="0" smtClean="0"/>
              <a:t>AMF was based </a:t>
            </a:r>
            <a:r>
              <a:rPr lang="en-US" altLang="ko-KR" sz="2000" dirty="0"/>
              <a:t>on a </a:t>
            </a:r>
            <a:r>
              <a:rPr lang="en-US" altLang="ko-KR" sz="2000" dirty="0" smtClean="0"/>
              <a:t>new block </a:t>
            </a:r>
            <a:r>
              <a:rPr lang="en-US" altLang="ko-KR" sz="2000" dirty="0"/>
              <a:t>I/O </a:t>
            </a:r>
            <a:r>
              <a:rPr lang="en-US" altLang="ko-KR" sz="2000" dirty="0" smtClean="0"/>
              <a:t>interface, called AMF IO, which exposed </a:t>
            </a:r>
            <a:r>
              <a:rPr lang="en-US" altLang="ko-KR" sz="2000" dirty="0"/>
              <a:t>flash storage as </a:t>
            </a:r>
            <a:r>
              <a:rPr lang="en-US" altLang="ko-KR" sz="2000" dirty="0" smtClean="0"/>
              <a:t>append-only segments</a:t>
            </a:r>
          </a:p>
          <a:p>
            <a:pPr lvl="1"/>
            <a:r>
              <a:rPr lang="en-US" altLang="ko-KR" sz="2000" dirty="0" smtClean="0"/>
              <a:t>Based on AMF IO, we implemented a new FTL scheme (AFTL) and a new file system (ALFS) in the Linux kernel and evaluated them using our in-house SSD prototype</a:t>
            </a:r>
          </a:p>
          <a:p>
            <a:pPr lvl="1"/>
            <a:r>
              <a:rPr lang="en-US" altLang="ko-KR" sz="2000" dirty="0" smtClean="0"/>
              <a:t>Our results showed that DRAM </a:t>
            </a:r>
            <a:r>
              <a:rPr lang="en-US" altLang="ko-KR" sz="2000" dirty="0"/>
              <a:t>in the </a:t>
            </a:r>
            <a:r>
              <a:rPr lang="en-US" altLang="ko-KR" sz="2000" dirty="0" smtClean="0"/>
              <a:t>flash controller was reduced </a:t>
            </a:r>
            <a:r>
              <a:rPr lang="en-US" altLang="ko-KR" sz="2000" dirty="0"/>
              <a:t>by 128X and </a:t>
            </a:r>
            <a:r>
              <a:rPr lang="en-US" altLang="ko-KR" sz="2000" dirty="0" smtClean="0"/>
              <a:t>performance was improved by 80</a:t>
            </a:r>
            <a:r>
              <a:rPr lang="en-US" altLang="ko-KR" sz="2000" dirty="0"/>
              <a:t>%</a:t>
            </a:r>
            <a:endParaRPr lang="en-US" altLang="ko-KR" sz="2000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sz="2000" dirty="0" smtClean="0"/>
              <a:t>We are doing case studies with key-value stores, database systems, and storage virtualization platforms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Source Code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28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All of the software/hardware is being developed under the GPL license</a:t>
            </a:r>
          </a:p>
          <a:p>
            <a:endParaRPr lang="en-US" altLang="ko-KR" dirty="0"/>
          </a:p>
          <a:p>
            <a:r>
              <a:rPr lang="en-US" altLang="ko-KR" dirty="0" smtClean="0"/>
              <a:t>Please refer to our </a:t>
            </a:r>
            <a:r>
              <a:rPr lang="en-US" altLang="ko-KR" dirty="0" err="1" smtClean="0"/>
              <a:t>Git</a:t>
            </a:r>
            <a:r>
              <a:rPr lang="en-US" altLang="ko-KR" dirty="0" smtClean="0"/>
              <a:t> repositories</a:t>
            </a:r>
          </a:p>
          <a:p>
            <a:pPr lvl="1"/>
            <a:r>
              <a:rPr lang="en-US" altLang="ko-KR" dirty="0"/>
              <a:t>Hardware Platform: </a:t>
            </a:r>
            <a:r>
              <a:rPr lang="en-US" altLang="ko-KR" dirty="0" smtClean="0">
                <a:hlinkClick r:id="rId3"/>
              </a:rPr>
              <a:t>https://github.com/sangwoojun/bluedbm.git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FTL: </a:t>
            </a:r>
            <a:r>
              <a:rPr lang="en-US" altLang="ko-KR" dirty="0">
                <a:hlinkClick r:id="rId4"/>
              </a:rPr>
              <a:t>https</a:t>
            </a:r>
            <a:r>
              <a:rPr lang="en-US" altLang="ko-KR" dirty="0" smtClean="0">
                <a:hlinkClick r:id="rId4"/>
              </a:rPr>
              <a:t>://github.com/chamdoo/bdbm_drv.git</a:t>
            </a:r>
            <a:endParaRPr lang="en-US" altLang="ko-KR" dirty="0"/>
          </a:p>
          <a:p>
            <a:pPr lvl="1"/>
            <a:r>
              <a:rPr lang="en-US" altLang="ko-KR" dirty="0" smtClean="0"/>
              <a:t>File-System</a:t>
            </a:r>
            <a:r>
              <a:rPr lang="en-US" altLang="ko-KR" dirty="0"/>
              <a:t>: </a:t>
            </a:r>
            <a:r>
              <a:rPr lang="en-US" altLang="ko-KR" dirty="0">
                <a:hlinkClick r:id="rId5"/>
              </a:rPr>
              <a:t>https://</a:t>
            </a:r>
            <a:r>
              <a:rPr lang="en-US" altLang="ko-KR" dirty="0" smtClean="0">
                <a:hlinkClick r:id="rId5"/>
              </a:rPr>
              <a:t>bitbucket.org/chamdoo/risa-f2fs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1272" y="5638800"/>
            <a:ext cx="2459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i="1" dirty="0" smtClean="0"/>
              <a:t>Thank you!</a:t>
            </a:r>
            <a:endParaRPr lang="ko-KR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0175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b="1" dirty="0" smtClean="0">
                <a:latin typeface="+mn-lt"/>
              </a:rPr>
              <a:t>FTL is a Complex Piece of Software</a:t>
            </a:r>
            <a:endParaRPr lang="ko-KR" altLang="en-US" sz="40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3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05399"/>
            <a:ext cx="8610600" cy="123879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Requires significant hardware resources (e.g., 4 CPUs / 1-4 GB DRAM)</a:t>
            </a:r>
          </a:p>
          <a:p>
            <a:r>
              <a:rPr lang="en-US" altLang="ko-KR" dirty="0" smtClean="0"/>
              <a:t>Incurs extra I/Os for flash management (e.g., GC)</a:t>
            </a:r>
          </a:p>
          <a:p>
            <a:r>
              <a:rPr lang="en-US" altLang="ko-KR" dirty="0" smtClean="0"/>
              <a:t>Badly affects the behaviors of host applications</a:t>
            </a:r>
            <a:endParaRPr lang="ko-KR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153400" cy="8308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/>
              <a:t>FTL runs complicated firmware algorithms to avoid in-place updates and manage </a:t>
            </a:r>
            <a:r>
              <a:rPr lang="en-US" altLang="ko-KR" sz="2200" dirty="0"/>
              <a:t>unreliable </a:t>
            </a:r>
            <a:r>
              <a:rPr lang="en-US" altLang="ko-KR" sz="2200" dirty="0" smtClean="0"/>
              <a:t>NAND substrates</a:t>
            </a:r>
            <a:endParaRPr lang="ko-KR" alt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2500662" y="3301596"/>
            <a:ext cx="5638800" cy="1212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Flash Translation Layer (FTL)</a:t>
            </a:r>
          </a:p>
          <a:p>
            <a:pPr algn="ctr"/>
            <a:endParaRPr lang="en-US" altLang="ko-KR" dirty="0">
              <a:solidFill>
                <a:schemeClr val="tx2"/>
              </a:solidFill>
            </a:endParaRPr>
          </a:p>
          <a:p>
            <a:pPr algn="ctr"/>
            <a:endParaRPr lang="en-US" altLang="ko-KR" dirty="0" smtClean="0">
              <a:solidFill>
                <a:schemeClr val="tx2"/>
              </a:solidFill>
            </a:endParaRPr>
          </a:p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7181" y="4609787"/>
            <a:ext cx="5638800" cy="29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NAND Flash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3188111"/>
            <a:ext cx="7540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97181" y="2243228"/>
            <a:ext cx="1564495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Databases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66476" y="2243228"/>
            <a:ext cx="1660943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File-systems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1552" y="2243228"/>
            <a:ext cx="1221595" cy="3492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KV Store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87752" y="3808510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Address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3839752" y="3808510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Garbage Collection</a:t>
            </a:r>
            <a:endParaRPr lang="ko-KR" alt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091752" y="3808510"/>
            <a:ext cx="1147769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</a:t>
            </a:r>
          </a:p>
          <a:p>
            <a:pPr algn="ctr"/>
            <a:r>
              <a:rPr lang="en-US" altLang="ko-KR" sz="1400" dirty="0" smtClean="0"/>
              <a:t>Scheduling</a:t>
            </a:r>
            <a:endParaRPr lang="ko-KR" alt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6348520" y="3808510"/>
            <a:ext cx="1387005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Wear-leveling &amp;</a:t>
            </a:r>
          </a:p>
          <a:p>
            <a:pPr algn="ctr"/>
            <a:r>
              <a:rPr lang="en-US" altLang="ko-KR" sz="1400" dirty="0" smtClean="0"/>
              <a:t>Bad-block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5152" y="3873911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5152" y="248489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20323" y="38382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0323" y="21785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97021" y="2768600"/>
            <a:ext cx="5638800" cy="295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2" grpId="0"/>
      <p:bldP spid="23" grpId="0"/>
      <p:bldP spid="25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98346" y="2557913"/>
            <a:ext cx="5638640" cy="413887"/>
            <a:chOff x="2698346" y="2178593"/>
            <a:chExt cx="5638640" cy="413887"/>
          </a:xfrm>
        </p:grpSpPr>
        <p:sp>
          <p:nvSpPr>
            <p:cNvPr id="28" name="Rounded Rectangle 27"/>
            <p:cNvSpPr/>
            <p:nvPr/>
          </p:nvSpPr>
          <p:spPr>
            <a:xfrm>
              <a:off x="2698346" y="2243228"/>
              <a:ext cx="1564495" cy="3492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Databases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567641" y="2243228"/>
              <a:ext cx="1660943" cy="3492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File-systems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22717" y="2243228"/>
              <a:ext cx="1221595" cy="3492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KV Store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21488" y="21785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/>
                  </a:solidFill>
                </a:rPr>
                <a:t>…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altLang="ko-KR" sz="4000" b="1" dirty="0" smtClean="0">
                <a:latin typeface="+mn-lt"/>
              </a:rPr>
              <a:t/>
            </a:r>
            <a:br>
              <a:rPr lang="en-US" altLang="ko-KR" sz="4000" b="1" dirty="0" smtClean="0">
                <a:latin typeface="+mn-lt"/>
              </a:rPr>
            </a:br>
            <a:r>
              <a:rPr lang="en-US" altLang="ko-KR" sz="4000" b="1" dirty="0" smtClean="0">
                <a:latin typeface="+mn-lt"/>
              </a:rPr>
              <a:t>..But, Its Functionality is Mostly Useless</a:t>
            </a:r>
            <a:endParaRPr lang="ko-KR" altLang="en-US" sz="40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4</a:t>
            </a:fld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789933"/>
          </a:xfrm>
        </p:spPr>
        <p:txBody>
          <a:bodyPr>
            <a:normAutofit/>
          </a:bodyPr>
          <a:lstStyle/>
          <a:p>
            <a:r>
              <a:rPr lang="en-US" altLang="ko-KR" sz="2200" dirty="0" smtClean="0"/>
              <a:t>Many host applications manage underlying storage in </a:t>
            </a:r>
            <a:r>
              <a:rPr lang="en-US" altLang="ko-KR" sz="2200" b="1" i="1" dirty="0" smtClean="0">
                <a:solidFill>
                  <a:srgbClr val="0070C0"/>
                </a:solidFill>
              </a:rPr>
              <a:t>a log-like manner</a:t>
            </a:r>
            <a:r>
              <a:rPr lang="en-US" altLang="ko-KR" sz="2200" dirty="0" smtClean="0"/>
              <a:t>, mostly</a:t>
            </a:r>
            <a:r>
              <a:rPr lang="en-US" altLang="ko-KR" sz="2200" i="1" dirty="0" smtClean="0"/>
              <a:t> </a:t>
            </a:r>
            <a:r>
              <a:rPr lang="en-US" altLang="ko-KR" sz="2200" dirty="0" smtClean="0"/>
              <a:t>avoiding in-place updates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1925" y="5237654"/>
            <a:ext cx="5638800" cy="295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NAND Flash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6965" y="3822516"/>
            <a:ext cx="7540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698346" y="2063931"/>
            <a:ext cx="5683654" cy="1162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Log-structured Host Applications</a:t>
            </a:r>
          </a:p>
          <a:p>
            <a:pPr algn="ctr"/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endParaRPr lang="en-US" altLang="ko-KR" b="1" dirty="0">
              <a:solidFill>
                <a:schemeClr val="tx2"/>
              </a:solidFill>
            </a:endParaRPr>
          </a:p>
          <a:p>
            <a:pPr algn="ctr"/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186" y="3435874"/>
            <a:ext cx="5638800" cy="295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317" y="4495800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6317" y="26585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819400" y="2460509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Object-to-storage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572000" y="2460509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Versioning &amp; Cleaning</a:t>
            </a:r>
            <a:endParaRPr lang="ko-KR" alt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6324600" y="2460509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 Scheduling</a:t>
            </a:r>
            <a:endParaRPr lang="ko-KR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921488" y="25505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1827" y="3916854"/>
            <a:ext cx="5638800" cy="1212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Flash Translation Layer (FTL)</a:t>
            </a:r>
          </a:p>
          <a:p>
            <a:pPr algn="ctr"/>
            <a:endParaRPr lang="en-US" altLang="ko-KR" dirty="0">
              <a:solidFill>
                <a:schemeClr val="tx2"/>
              </a:solidFill>
            </a:endParaRPr>
          </a:p>
          <a:p>
            <a:pPr algn="ctr"/>
            <a:endParaRPr lang="en-US" altLang="ko-KR" dirty="0" smtClean="0">
              <a:solidFill>
                <a:schemeClr val="tx2"/>
              </a:solidFill>
            </a:endParaRPr>
          </a:p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3207" y="4423768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Address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063777" y="4423768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Garbage Collection</a:t>
            </a:r>
            <a:endParaRPr lang="ko-KR" alt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304347" y="4423768"/>
            <a:ext cx="1147769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</a:t>
            </a:r>
          </a:p>
          <a:p>
            <a:pPr algn="ctr"/>
            <a:r>
              <a:rPr lang="en-US" altLang="ko-KR" sz="1400" dirty="0" smtClean="0"/>
              <a:t>Scheduling</a:t>
            </a:r>
            <a:endParaRPr lang="ko-KR" alt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6549685" y="4423768"/>
            <a:ext cx="1387005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Wear-leveling &amp;</a:t>
            </a:r>
          </a:p>
          <a:p>
            <a:pPr algn="ctr"/>
            <a:r>
              <a:rPr lang="en-US" altLang="ko-KR" sz="1400" dirty="0" smtClean="0"/>
              <a:t>Bad-block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1488" y="44979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5470796"/>
            <a:ext cx="8229600" cy="83407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2200" dirty="0"/>
              <a:t>This duplicate management not </a:t>
            </a:r>
            <a:r>
              <a:rPr lang="en-US" altLang="ko-KR" sz="2200" dirty="0" smtClean="0"/>
              <a:t>only (1) </a:t>
            </a:r>
            <a:r>
              <a:rPr lang="en-US" altLang="ko-KR" sz="2200" dirty="0">
                <a:solidFill>
                  <a:srgbClr val="0070C0"/>
                </a:solidFill>
              </a:rPr>
              <a:t>incurs serious performance </a:t>
            </a:r>
            <a:r>
              <a:rPr lang="en-US" altLang="ko-KR" sz="2200" dirty="0" smtClean="0">
                <a:solidFill>
                  <a:srgbClr val="0070C0"/>
                </a:solidFill>
              </a:rPr>
              <a:t>penalties</a:t>
            </a:r>
            <a:r>
              <a:rPr lang="en-US" altLang="ko-KR" sz="2200" dirty="0" smtClean="0"/>
              <a:t> </a:t>
            </a:r>
            <a:r>
              <a:rPr lang="en-US" altLang="ko-KR" sz="2200" dirty="0"/>
              <a:t>but also </a:t>
            </a:r>
            <a:r>
              <a:rPr lang="en-US" altLang="ko-KR" sz="2200" dirty="0" smtClean="0"/>
              <a:t>(2) </a:t>
            </a:r>
            <a:r>
              <a:rPr lang="en-US" altLang="ko-KR" sz="2200" dirty="0" smtClean="0">
                <a:solidFill>
                  <a:srgbClr val="0070C0"/>
                </a:solidFill>
              </a:rPr>
              <a:t>wastes hardware </a:t>
            </a:r>
            <a:r>
              <a:rPr lang="en-US" altLang="ko-KR" sz="2200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819400" y="4419600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Address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4059970" y="4419600"/>
            <a:ext cx="1143000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Garbage Collection</a:t>
            </a:r>
            <a:endParaRPr lang="ko-KR" alt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5300540" y="4419600"/>
            <a:ext cx="1147769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</a:t>
            </a:r>
          </a:p>
          <a:p>
            <a:pPr algn="ctr"/>
            <a:r>
              <a:rPr lang="en-US" altLang="ko-KR" sz="1400" dirty="0" smtClean="0"/>
              <a:t>Scheduling</a:t>
            </a:r>
            <a:endParaRPr lang="ko-KR" alt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6545878" y="4419600"/>
            <a:ext cx="1387005" cy="6115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Wear-leveling &amp;</a:t>
            </a:r>
          </a:p>
          <a:p>
            <a:pPr algn="ctr"/>
            <a:r>
              <a:rPr lang="en-US" altLang="ko-KR" sz="1400" dirty="0" smtClean="0"/>
              <a:t>Bad-block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17681" y="44937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6965" y="3927637"/>
            <a:ext cx="33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Flash Translation Layer (FTL)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01290" y="3916680"/>
            <a:ext cx="5638800" cy="1212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2"/>
              </a:solidFill>
            </a:endParaRPr>
          </a:p>
          <a:p>
            <a:pPr algn="ctr"/>
            <a:endParaRPr lang="en-US" altLang="ko-KR" dirty="0" smtClean="0">
              <a:solidFill>
                <a:schemeClr val="tx2"/>
              </a:solidFill>
            </a:endParaRPr>
          </a:p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81300" y="2406824"/>
            <a:ext cx="5501640" cy="2670810"/>
            <a:chOff x="2781300" y="2406824"/>
            <a:chExt cx="5501640" cy="2670810"/>
          </a:xfrm>
        </p:grpSpPr>
        <p:sp>
          <p:nvSpPr>
            <p:cNvPr id="6" name="Rounded Rectangle 5"/>
            <p:cNvSpPr/>
            <p:nvPr/>
          </p:nvSpPr>
          <p:spPr>
            <a:xfrm>
              <a:off x="2781300" y="2406824"/>
              <a:ext cx="5501640" cy="769620"/>
            </a:xfrm>
            <a:prstGeom prst="roundRect">
              <a:avLst>
                <a:gd name="adj" fmla="val 9736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81300" y="4384214"/>
              <a:ext cx="5501640" cy="693420"/>
            </a:xfrm>
            <a:prstGeom prst="roundRect">
              <a:avLst>
                <a:gd name="adj" fmla="val 9736"/>
              </a:avLst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5323397" y="3196589"/>
              <a:ext cx="152400" cy="1171116"/>
            </a:xfrm>
            <a:prstGeom prst="upDownArrow">
              <a:avLst>
                <a:gd name="adj1" fmla="val 31249"/>
                <a:gd name="adj2" fmla="val 5478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7586" y="3385458"/>
              <a:ext cx="268644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Duplicate Management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6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8" grpId="0"/>
      <p:bldP spid="19" grpId="0"/>
      <p:bldP spid="23" grpId="0" animBg="1"/>
      <p:bldP spid="24" grpId="0" animBg="1"/>
      <p:bldP spid="25" grpId="0" animBg="1"/>
      <p:bldP spid="26" grpId="0"/>
      <p:bldP spid="16" grpId="0" animBg="1"/>
      <p:bldP spid="17" grpId="0" animBg="1"/>
      <p:bldP spid="20" grpId="0" animBg="1"/>
      <p:bldP spid="21" grpId="0" animBg="1"/>
      <p:bldP spid="22" grpId="0" animBg="1"/>
      <p:bldP spid="27" grpId="0"/>
      <p:bldP spid="30" grpId="0"/>
      <p:bldP spid="39" grpId="0" animBg="1"/>
      <p:bldP spid="40" grpId="0" animBg="1"/>
      <p:bldP spid="41" grpId="0" animBg="1"/>
      <p:bldP spid="42" grpId="0" animBg="1"/>
      <p:bldP spid="43" grpId="0"/>
      <p:bldP spid="7" grpId="0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Which Applications???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5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877" y="233664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F2FS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634" y="1780410"/>
            <a:ext cx="111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WAFL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9277" y="2684630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Btrfs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9877" y="222743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NILFS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546" y="3443764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RethinkDB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984" y="3460038"/>
            <a:ext cx="139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rgbClr val="0070C0"/>
                </a:solidFill>
              </a:rPr>
              <a:t>LevelDB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200" y="3820180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rgbClr val="0070C0"/>
                </a:solidFill>
              </a:rPr>
              <a:t>RocksDB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267980"/>
            <a:ext cx="124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7030A0"/>
                </a:solidFill>
              </a:rPr>
              <a:t>FlexVol</a:t>
            </a:r>
            <a:endParaRPr lang="ko-KR" altLang="en-US" sz="28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903" y="1640660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BlueSky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106" y="4353580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LogBase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641" y="4963180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Hyder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1716980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5">
                    <a:lumMod val="75000"/>
                  </a:schemeClr>
                </a:solidFill>
              </a:rPr>
              <a:t>SpriteLFS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1306" y="400438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 smtClean="0">
                <a:solidFill>
                  <a:schemeClr val="accent4">
                    <a:lumMod val="50000"/>
                  </a:schemeClr>
                </a:solidFill>
              </a:rPr>
              <a:t>BigTable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0306" y="4537780"/>
            <a:ext cx="1663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4">
                    <a:lumMod val="50000"/>
                  </a:schemeClr>
                </a:solidFill>
              </a:rPr>
              <a:t>MongoDB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706" y="3810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4">
                    <a:lumMod val="50000"/>
                  </a:schemeClr>
                </a:solidFill>
              </a:rPr>
              <a:t>Cassandra</a:t>
            </a:r>
            <a:endParaRPr lang="ko-KR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4635" y="256524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75000"/>
                  </a:schemeClr>
                </a:solidFill>
              </a:rPr>
              <a:t>HDFS</a:t>
            </a:r>
            <a:endParaRPr lang="ko-KR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92241" y="3393260"/>
            <a:ext cx="1994159" cy="1534180"/>
            <a:chOff x="3636460" y="3305911"/>
            <a:chExt cx="2383340" cy="1534180"/>
          </a:xfrm>
        </p:grpSpPr>
        <p:sp>
          <p:nvSpPr>
            <p:cNvPr id="23" name="Oval 22"/>
            <p:cNvSpPr/>
            <p:nvPr/>
          </p:nvSpPr>
          <p:spPr>
            <a:xfrm>
              <a:off x="3636460" y="3305911"/>
              <a:ext cx="2383340" cy="153418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78975" y="3494051"/>
              <a:ext cx="21181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 smtClean="0">
                  <a:solidFill>
                    <a:schemeClr val="bg1"/>
                  </a:solidFill>
                </a:rPr>
                <a:t>Which Applications</a:t>
              </a:r>
            </a:p>
            <a:p>
              <a:pPr algn="ctr"/>
              <a:r>
                <a:rPr lang="en-US" altLang="ko-KR" sz="2400" dirty="0" smtClean="0">
                  <a:solidFill>
                    <a:schemeClr val="bg1"/>
                  </a:solidFill>
                </a:rPr>
                <a:t>???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22059" y="4277380"/>
            <a:ext cx="157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</a:rPr>
              <a:t>LSM-Tree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6028" y="125905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File Systems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028890"/>
            <a:ext cx="2176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Key-value Stores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1666" y="302889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Databases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5772090"/>
            <a:ext cx="2798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Storage Virtualization</a:t>
            </a:r>
            <a:endParaRPr lang="ko-KR" alt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3" idx="1"/>
          </p:cNvCxnSpPr>
          <p:nvPr/>
        </p:nvCxnSpPr>
        <p:spPr>
          <a:xfrm flipH="1" flipV="1">
            <a:off x="1066800" y="2240200"/>
            <a:ext cx="2717479" cy="13777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3" idx="7"/>
          </p:cNvCxnSpPr>
          <p:nvPr/>
        </p:nvCxnSpPr>
        <p:spPr>
          <a:xfrm flipH="1">
            <a:off x="5194362" y="2436402"/>
            <a:ext cx="3263838" cy="118153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3"/>
          </p:cNvCxnSpPr>
          <p:nvPr/>
        </p:nvCxnSpPr>
        <p:spPr>
          <a:xfrm flipH="1">
            <a:off x="984490" y="4702765"/>
            <a:ext cx="2799789" cy="135133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5"/>
          </p:cNvCxnSpPr>
          <p:nvPr/>
        </p:nvCxnSpPr>
        <p:spPr>
          <a:xfrm>
            <a:off x="5194362" y="4702765"/>
            <a:ext cx="2276215" cy="14694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7" grpId="0"/>
      <p:bldP spid="17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Question:</a:t>
            </a:r>
            <a:endParaRPr lang="ko-KR" alt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2590800"/>
            <a:ext cx="6629400" cy="1447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800" dirty="0"/>
              <a:t>What if we removed FTL from </a:t>
            </a:r>
            <a:r>
              <a:rPr lang="en-US" altLang="ko-KR" sz="2800" dirty="0" smtClean="0"/>
              <a:t>storage devices </a:t>
            </a:r>
            <a:r>
              <a:rPr lang="en-US" altLang="ko-KR" sz="2800" dirty="0"/>
              <a:t>and allowed host applications to directly manage NAND flash?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23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Application-Managed Flash (AMF)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7</a:t>
            </a:fld>
            <a:endParaRPr lang="en-US">
              <a:latin typeface="Bookman Old Style" panose="02050604050505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6965" y="3825828"/>
            <a:ext cx="7540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698346" y="2178052"/>
            <a:ext cx="5638640" cy="1162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Host Applications (Log-structured)</a:t>
            </a:r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endParaRPr lang="en-US" altLang="ko-KR" b="1" dirty="0">
              <a:solidFill>
                <a:schemeClr val="tx2"/>
              </a:solidFill>
            </a:endParaRPr>
          </a:p>
          <a:p>
            <a:pPr algn="ctr"/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8186" y="3437156"/>
            <a:ext cx="5638800" cy="295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317" y="4124643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6317" y="277264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19400" y="2574630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Object-to-storage</a:t>
            </a:r>
          </a:p>
          <a:p>
            <a:pPr algn="ctr"/>
            <a:r>
              <a:rPr lang="en-US" altLang="ko-KR" sz="1400" dirty="0" smtClean="0"/>
              <a:t>Remapping</a:t>
            </a:r>
            <a:endParaRPr lang="ko-KR" alt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0" y="2574630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Versioning &amp; Cleaning</a:t>
            </a:r>
            <a:endParaRPr lang="ko-KR" alt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6324600" y="2574630"/>
            <a:ext cx="1600200" cy="664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 Scheduling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21488" y="26646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97065" y="3920166"/>
            <a:ext cx="5642073" cy="1615981"/>
            <a:chOff x="2701827" y="3870419"/>
            <a:chExt cx="5642073" cy="1615981"/>
          </a:xfrm>
        </p:grpSpPr>
        <p:sp>
          <p:nvSpPr>
            <p:cNvPr id="7" name="Rectangle 6"/>
            <p:cNvSpPr/>
            <p:nvPr/>
          </p:nvSpPr>
          <p:spPr>
            <a:xfrm>
              <a:off x="2705100" y="5191219"/>
              <a:ext cx="5638800" cy="2951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NAND Flash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01827" y="3870419"/>
              <a:ext cx="5638800" cy="12121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Flash Translation Layer (FTL)</a:t>
              </a:r>
            </a:p>
            <a:p>
              <a:pPr algn="ctr"/>
              <a:endParaRPr lang="en-US" altLang="ko-KR" dirty="0">
                <a:solidFill>
                  <a:schemeClr val="tx2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2"/>
                </a:solidFill>
              </a:endParaRPr>
            </a:p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23207" y="4377333"/>
              <a:ext cx="1143000" cy="61150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Address</a:t>
              </a:r>
            </a:p>
            <a:p>
              <a:pPr algn="ctr"/>
              <a:r>
                <a:rPr lang="en-US" altLang="ko-KR" sz="1400" dirty="0" smtClean="0"/>
                <a:t>Remapping</a:t>
              </a:r>
              <a:endParaRPr lang="ko-KR" alt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063777" y="4377333"/>
              <a:ext cx="1143000" cy="61150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Garbage Collection</a:t>
              </a:r>
              <a:endParaRPr lang="ko-KR" alt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04347" y="4377333"/>
              <a:ext cx="1147769" cy="61150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I/O</a:t>
              </a:r>
            </a:p>
            <a:p>
              <a:pPr algn="ctr"/>
              <a:r>
                <a:rPr lang="en-US" altLang="ko-KR" sz="1400" dirty="0" smtClean="0"/>
                <a:t>Scheduling</a:t>
              </a:r>
              <a:endParaRPr lang="ko-KR" altLang="en-US" sz="1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49685" y="4377333"/>
              <a:ext cx="1387005" cy="61150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Wear-leveling &amp;</a:t>
              </a:r>
            </a:p>
            <a:p>
              <a:pPr algn="ctr"/>
              <a:r>
                <a:rPr lang="en-US" altLang="ko-KR" sz="1400" dirty="0" smtClean="0"/>
                <a:t>Bad-block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21488" y="44514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/>
                  </a:solidFill>
                </a:rPr>
                <a:t>…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923523" y="26633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…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97720" y="3920166"/>
            <a:ext cx="5639266" cy="758195"/>
            <a:chOff x="2703396" y="3869048"/>
            <a:chExt cx="5639266" cy="758195"/>
          </a:xfrm>
        </p:grpSpPr>
        <p:sp>
          <p:nvSpPr>
            <p:cNvPr id="40" name="Rectangle 39"/>
            <p:cNvSpPr/>
            <p:nvPr/>
          </p:nvSpPr>
          <p:spPr>
            <a:xfrm>
              <a:off x="2703396" y="4332062"/>
              <a:ext cx="5638800" cy="2951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NAND Flash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03862" y="3869048"/>
              <a:ext cx="5638800" cy="3369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Light-weight Flash Translation Layer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22248" y="1504950"/>
            <a:ext cx="738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(2) </a:t>
            </a:r>
            <a:r>
              <a:rPr lang="en-US" altLang="ko-KR" sz="2000" b="1" dirty="0" smtClean="0"/>
              <a:t>The host runs almost all of the complicated algorithms</a:t>
            </a:r>
          </a:p>
          <a:p>
            <a:r>
              <a:rPr lang="en-US" altLang="ko-KR" dirty="0" smtClean="0"/>
              <a:t>  - Reuse existing algorithms to manage storage devices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22248" y="4645024"/>
            <a:ext cx="73741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(1) </a:t>
            </a:r>
            <a:r>
              <a:rPr lang="en-US" altLang="ko-KR" sz="2000" b="1" dirty="0" smtClean="0"/>
              <a:t>The device runs essential device management algorithms</a:t>
            </a:r>
          </a:p>
          <a:p>
            <a:r>
              <a:rPr lang="en-US" altLang="ko-KR" dirty="0" smtClean="0"/>
              <a:t>  - Manages unreliable NAND flash and hides internal storage architectures</a:t>
            </a:r>
            <a:endParaRPr lang="ko-KR" altLang="en-US" dirty="0"/>
          </a:p>
        </p:txBody>
      </p:sp>
      <p:sp>
        <p:nvSpPr>
          <p:cNvPr id="65" name="Bent-Up Arrow 64"/>
          <p:cNvSpPr/>
          <p:nvPr/>
        </p:nvSpPr>
        <p:spPr>
          <a:xfrm rot="5400000">
            <a:off x="1850117" y="1985284"/>
            <a:ext cx="643165" cy="990599"/>
          </a:xfrm>
          <a:prstGeom prst="bentUpArrow">
            <a:avLst>
              <a:gd name="adj1" fmla="val 8650"/>
              <a:gd name="adj2" fmla="val 15766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Bent-Up Arrow 65"/>
          <p:cNvSpPr/>
          <p:nvPr/>
        </p:nvSpPr>
        <p:spPr>
          <a:xfrm rot="5400000" flipH="1">
            <a:off x="1788970" y="3852722"/>
            <a:ext cx="765455" cy="990599"/>
          </a:xfrm>
          <a:prstGeom prst="bentUpArrow">
            <a:avLst>
              <a:gd name="adj1" fmla="val 6783"/>
              <a:gd name="adj2" fmla="val 15766"/>
              <a:gd name="adj3" fmla="val 26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229505" y="3429000"/>
            <a:ext cx="7616952" cy="2860535"/>
            <a:chOff x="1222248" y="3434807"/>
            <a:chExt cx="7616952" cy="2860535"/>
          </a:xfrm>
        </p:grpSpPr>
        <p:sp>
          <p:nvSpPr>
            <p:cNvPr id="67" name="Rectangle 66"/>
            <p:cNvSpPr/>
            <p:nvPr/>
          </p:nvSpPr>
          <p:spPr>
            <a:xfrm>
              <a:off x="2692581" y="3434807"/>
              <a:ext cx="5638800" cy="2955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AMF Block I/O Layer (AMF I/O)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Up Arrow 67"/>
            <p:cNvSpPr/>
            <p:nvPr/>
          </p:nvSpPr>
          <p:spPr>
            <a:xfrm>
              <a:off x="5181600" y="3730398"/>
              <a:ext cx="228600" cy="1914209"/>
            </a:xfrm>
            <a:prstGeom prst="upArrow">
              <a:avLst>
                <a:gd name="adj1" fmla="val 35526"/>
                <a:gd name="adj2" fmla="val 6944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22248" y="5587456"/>
              <a:ext cx="7616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0070C0"/>
                  </a:solidFill>
                </a:rPr>
                <a:t>(3) </a:t>
              </a:r>
              <a:r>
                <a:rPr lang="en-US" altLang="ko-KR" sz="2000" b="1" dirty="0" smtClean="0"/>
                <a:t>A new AMF block I/O abstraction enables us to separate the roles of the host and the device</a:t>
              </a:r>
              <a:endParaRPr lang="ko-KR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8825" y="2178911"/>
            <a:ext cx="5640675" cy="1162954"/>
            <a:chOff x="2850746" y="2330452"/>
            <a:chExt cx="5640675" cy="1162954"/>
          </a:xfrm>
        </p:grpSpPr>
        <p:sp>
          <p:nvSpPr>
            <p:cNvPr id="59" name="Rounded Rectangle 58"/>
            <p:cNvSpPr/>
            <p:nvPr/>
          </p:nvSpPr>
          <p:spPr>
            <a:xfrm>
              <a:off x="2850746" y="2330452"/>
              <a:ext cx="5638640" cy="11629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2"/>
                  </a:solidFill>
                </a:rPr>
                <a:t>Log-structured Host Applications</a:t>
              </a:r>
            </a:p>
            <a:p>
              <a:pPr algn="ctr"/>
              <a:endParaRPr lang="en-US" altLang="ko-KR" b="1" dirty="0" smtClean="0">
                <a:solidFill>
                  <a:schemeClr val="tx2"/>
                </a:solidFill>
              </a:endParaRPr>
            </a:p>
            <a:p>
              <a:pPr algn="ctr"/>
              <a:endParaRPr lang="en-US" altLang="ko-KR" b="1" dirty="0">
                <a:solidFill>
                  <a:schemeClr val="tx2"/>
                </a:solidFill>
              </a:endParaRPr>
            </a:p>
            <a:p>
              <a:pPr algn="ctr"/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971800" y="2727030"/>
              <a:ext cx="1600200" cy="6649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Object-to-storage</a:t>
              </a:r>
            </a:p>
            <a:p>
              <a:pPr algn="ctr"/>
              <a:r>
                <a:rPr lang="en-US" altLang="ko-KR" sz="1400" dirty="0" smtClean="0"/>
                <a:t>Remapping</a:t>
              </a:r>
              <a:endParaRPr lang="ko-KR" altLang="en-US" sz="14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724400" y="2727030"/>
              <a:ext cx="1600200" cy="6649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Versioning &amp; Cleaning</a:t>
              </a:r>
              <a:endParaRPr lang="ko-KR" altLang="en-US" sz="14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477000" y="2727030"/>
              <a:ext cx="1600200" cy="6649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I/O Scheduling</a:t>
              </a:r>
              <a:endParaRPr lang="ko-KR" alt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73888" y="28170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/>
                  </a:solidFill>
                </a:rPr>
                <a:t>…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75923" y="281572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/>
                  </a:solidFill>
                </a:rPr>
                <a:t>…</a:t>
              </a:r>
              <a:endParaRPr lang="ko-KR" alt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5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49" grpId="0"/>
      <p:bldP spid="49" grpId="1"/>
      <p:bldP spid="54" grpId="0"/>
      <p:bldP spid="54" grpId="1"/>
      <p:bldP spid="55" grpId="0"/>
      <p:bldP spid="55" grpId="1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AMF Block I/O Abstraction (AMF I/O)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8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AMF I/O is similar to a conventional block I/O interface</a:t>
            </a:r>
          </a:p>
          <a:p>
            <a:pPr lvl="1"/>
            <a:r>
              <a:rPr lang="en-US" altLang="ko-KR" sz="2400" dirty="0" smtClean="0"/>
              <a:t>A linear array of fixed-size sectors (e.g., 4 KB) with existing I/O primitives (e.g., READ and  WRITE)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95550" y="4168280"/>
            <a:ext cx="5350002" cy="333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Host Applications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726873" y="3753769"/>
            <a:ext cx="4893124" cy="762000"/>
            <a:chOff x="2745744" y="3463080"/>
            <a:chExt cx="4875368" cy="762000"/>
          </a:xfrm>
          <a:solidFill>
            <a:schemeClr val="bg1">
              <a:lumMod val="95000"/>
            </a:schemeClr>
          </a:solidFill>
        </p:grpSpPr>
        <p:grpSp>
          <p:nvGrpSpPr>
            <p:cNvPr id="38" name="Group 37"/>
            <p:cNvGrpSpPr/>
            <p:nvPr/>
          </p:nvGrpSpPr>
          <p:grpSpPr>
            <a:xfrm>
              <a:off x="2745744" y="3463080"/>
              <a:ext cx="1219200" cy="762000"/>
              <a:chOff x="2743200" y="4267200"/>
              <a:chExt cx="1219200" cy="762000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64944" y="3463080"/>
              <a:ext cx="1219200" cy="762000"/>
              <a:chOff x="2743200" y="4267200"/>
              <a:chExt cx="1219200" cy="762000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184144" y="3463080"/>
              <a:ext cx="1219200" cy="762000"/>
              <a:chOff x="2743200" y="4267200"/>
              <a:chExt cx="1219200" cy="762000"/>
            </a:xfrm>
            <a:grpFill/>
          </p:grpSpPr>
          <p:sp>
            <p:nvSpPr>
              <p:cNvPr id="49" name="Rectangle 48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401912" y="3463080"/>
              <a:ext cx="1219200" cy="762000"/>
              <a:chOff x="2743200" y="4267200"/>
              <a:chExt cx="1219200" cy="762000"/>
            </a:xfrm>
            <a:grpFill/>
          </p:grpSpPr>
          <p:sp>
            <p:nvSpPr>
              <p:cNvPr id="58" name="Rectangle 57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762000" y="3368334"/>
            <a:ext cx="386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 logical layout exposed to applications</a:t>
            </a:r>
          </a:p>
        </p:txBody>
      </p:sp>
      <p:sp>
        <p:nvSpPr>
          <p:cNvPr id="73" name="Bent-Up Arrow 72"/>
          <p:cNvSpPr/>
          <p:nvPr/>
        </p:nvSpPr>
        <p:spPr>
          <a:xfrm rot="5400000">
            <a:off x="2187403" y="3651777"/>
            <a:ext cx="423120" cy="609892"/>
          </a:xfrm>
          <a:prstGeom prst="bentUpArrow">
            <a:avLst>
              <a:gd name="adj1" fmla="val 6250"/>
              <a:gd name="adj2" fmla="val 15402"/>
              <a:gd name="adj3" fmla="val 2544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7141673" y="340752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  Sector (4KB)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7538302" y="3768810"/>
            <a:ext cx="220361" cy="3983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4941526" y="3116706"/>
            <a:ext cx="1" cy="62096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066437" y="321176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READ and WRITE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872441" y="3753490"/>
            <a:ext cx="152955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Rectangle 227"/>
          <p:cNvSpPr/>
          <p:nvPr/>
        </p:nvSpPr>
        <p:spPr>
          <a:xfrm>
            <a:off x="2495550" y="4677212"/>
            <a:ext cx="5350002" cy="340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AMF 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990600" y="478328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cxnSp>
        <p:nvCxnSpPr>
          <p:cNvPr id="230" name="Straight Connector 229"/>
          <p:cNvCxnSpPr/>
          <p:nvPr/>
        </p:nvCxnSpPr>
        <p:spPr>
          <a:xfrm>
            <a:off x="914400" y="5184772"/>
            <a:ext cx="6931152" cy="4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990600" y="5187003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232" name="TextBox 231"/>
          <p:cNvSpPr txBox="1"/>
          <p:nvPr/>
        </p:nvSpPr>
        <p:spPr>
          <a:xfrm rot="5400000">
            <a:off x="5079355" y="53029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…</a:t>
            </a:r>
            <a:endParaRPr lang="ko-KR" altLang="en-US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478708" y="2685325"/>
            <a:ext cx="5366472" cy="438875"/>
          </a:xfrm>
          <a:prstGeom prst="rect">
            <a:avLst/>
          </a:prstGeom>
          <a:solidFill>
            <a:srgbClr val="002060"/>
          </a:solidFill>
        </p:spPr>
        <p:txBody>
          <a:bodyPr vert="horz" numCol="1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Minimize changes in existing host applications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0035 -0.20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9" grpId="0"/>
      <p:bldP spid="73" grpId="0" animBg="1"/>
      <p:bldP spid="74" grpId="0"/>
      <p:bldP spid="90" grpId="0"/>
      <p:bldP spid="98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latin typeface="+mn-lt"/>
              </a:rPr>
              <a:t>Append-only Segment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Bookman Old Style" panose="02050604050505020204" pitchFamily="18" charset="0"/>
              </a:rPr>
              <a:pPr/>
              <a:t>9</a:t>
            </a:fld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134111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Segment: a group of 4 KB sectors (e.g., several MB)</a:t>
            </a:r>
          </a:p>
          <a:p>
            <a:pPr lvl="1"/>
            <a:r>
              <a:rPr lang="en-US" altLang="ko-KR" dirty="0"/>
              <a:t>A unit of free-space </a:t>
            </a:r>
            <a:r>
              <a:rPr lang="en-US" altLang="ko-KR" i="1" dirty="0"/>
              <a:t>allocation</a:t>
            </a:r>
            <a:r>
              <a:rPr lang="en-US" altLang="ko-KR" dirty="0"/>
              <a:t> and free-space </a:t>
            </a:r>
            <a:r>
              <a:rPr lang="en-US" altLang="ko-KR" i="1" dirty="0" smtClean="0"/>
              <a:t>reclamation</a:t>
            </a:r>
            <a:endParaRPr lang="en-US" altLang="ko-KR" dirty="0" smtClean="0"/>
          </a:p>
          <a:p>
            <a:r>
              <a:rPr lang="en-US" altLang="ko-KR" dirty="0" smtClean="0"/>
              <a:t>Append-only: overwrite of data is prohibited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495550" y="2771600"/>
            <a:ext cx="5350002" cy="333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Host Applications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143000" y="4783283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Host System</a:t>
            </a:r>
            <a:endParaRPr lang="ko-KR" alt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2495550" y="4677212"/>
            <a:ext cx="5350002" cy="340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AMF Block I/O Layer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914400" y="5184772"/>
            <a:ext cx="6931152" cy="4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2726876" y="3755850"/>
            <a:ext cx="1223640" cy="762000"/>
            <a:chOff x="2743200" y="4267200"/>
            <a:chExt cx="1219200" cy="762000"/>
          </a:xfrm>
          <a:solidFill>
            <a:schemeClr val="bg1">
              <a:lumMod val="95000"/>
            </a:schemeClr>
          </a:solidFill>
        </p:grpSpPr>
        <p:sp>
          <p:nvSpPr>
            <p:cNvPr id="162" name="Rectangle 161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950516" y="3755850"/>
            <a:ext cx="1223640" cy="762000"/>
            <a:chOff x="2743200" y="4267200"/>
            <a:chExt cx="1219200" cy="762000"/>
          </a:xfrm>
          <a:solidFill>
            <a:schemeClr val="bg1">
              <a:lumMod val="95000"/>
            </a:schemeClr>
          </a:solidFill>
        </p:grpSpPr>
        <p:sp>
          <p:nvSpPr>
            <p:cNvPr id="171" name="Rectangle 170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174157" y="3755850"/>
            <a:ext cx="1223640" cy="762000"/>
            <a:chOff x="2743200" y="4267200"/>
            <a:chExt cx="1219200" cy="762000"/>
          </a:xfrm>
          <a:solidFill>
            <a:schemeClr val="bg1">
              <a:lumMod val="95000"/>
            </a:schemeClr>
          </a:solidFill>
        </p:grpSpPr>
        <p:sp>
          <p:nvSpPr>
            <p:cNvPr id="180" name="Rectangle 179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396360" y="3755850"/>
            <a:ext cx="1223640" cy="762000"/>
            <a:chOff x="2743200" y="4267200"/>
            <a:chExt cx="1219200" cy="762000"/>
          </a:xfrm>
          <a:solidFill>
            <a:schemeClr val="bg1">
              <a:lumMod val="95000"/>
            </a:schemeClr>
          </a:solidFill>
        </p:grpSpPr>
        <p:sp>
          <p:nvSpPr>
            <p:cNvPr id="189" name="Rectangle 188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1143000" y="5187003"/>
            <a:ext cx="135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Device</a:t>
            </a:r>
            <a:endParaRPr lang="ko-KR" altLang="en-US" dirty="0"/>
          </a:p>
        </p:txBody>
      </p:sp>
      <p:sp>
        <p:nvSpPr>
          <p:cNvPr id="198" name="TextBox 197"/>
          <p:cNvSpPr txBox="1"/>
          <p:nvPr/>
        </p:nvSpPr>
        <p:spPr>
          <a:xfrm rot="5400000">
            <a:off x="5079355" y="53029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…</a:t>
            </a:r>
            <a:endParaRPr lang="ko-KR" altLang="en-US" b="1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2495550" y="3755850"/>
            <a:ext cx="5350324" cy="762000"/>
            <a:chOff x="2495550" y="3352800"/>
            <a:chExt cx="5350324" cy="762000"/>
          </a:xfrm>
        </p:grpSpPr>
        <p:grpSp>
          <p:nvGrpSpPr>
            <p:cNvPr id="200" name="Group 199"/>
            <p:cNvGrpSpPr/>
            <p:nvPr/>
          </p:nvGrpSpPr>
          <p:grpSpPr>
            <a:xfrm>
              <a:off x="2495550" y="3352800"/>
              <a:ext cx="1223640" cy="762000"/>
              <a:chOff x="2743200" y="4267200"/>
              <a:chExt cx="1219200" cy="762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28" name="Rectangle 227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3871590" y="3352800"/>
              <a:ext cx="1223640" cy="762000"/>
              <a:chOff x="2743200" y="4267200"/>
              <a:chExt cx="1219200" cy="762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20" name="Rectangle 219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247631" y="3352800"/>
              <a:ext cx="1223640" cy="762000"/>
              <a:chOff x="2743200" y="4267200"/>
              <a:chExt cx="1219200" cy="762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6622234" y="3352800"/>
              <a:ext cx="1223640" cy="762000"/>
              <a:chOff x="2743200" y="4267200"/>
              <a:chExt cx="1219200" cy="762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4" name="Rectangle 203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6" name="TextBox 235"/>
          <p:cNvSpPr txBox="1"/>
          <p:nvPr/>
        </p:nvSpPr>
        <p:spPr>
          <a:xfrm>
            <a:off x="553462" y="396064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Segment (MB)</a:t>
            </a:r>
          </a:p>
        </p:txBody>
      </p:sp>
      <p:cxnSp>
        <p:nvCxnSpPr>
          <p:cNvPr id="237" name="Straight Arrow Connector 236"/>
          <p:cNvCxnSpPr>
            <a:endCxn id="228" idx="1"/>
          </p:cNvCxnSpPr>
          <p:nvPr/>
        </p:nvCxnSpPr>
        <p:spPr>
          <a:xfrm>
            <a:off x="2057400" y="4136850"/>
            <a:ext cx="438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/>
          <p:cNvGrpSpPr/>
          <p:nvPr/>
        </p:nvGrpSpPr>
        <p:grpSpPr>
          <a:xfrm>
            <a:off x="2418932" y="3222450"/>
            <a:ext cx="5426620" cy="381000"/>
            <a:chOff x="2418932" y="3657600"/>
            <a:chExt cx="5426620" cy="381000"/>
          </a:xfrm>
        </p:grpSpPr>
        <p:cxnSp>
          <p:nvCxnSpPr>
            <p:cNvPr id="239" name="Straight Arrow Connector 238"/>
            <p:cNvCxnSpPr/>
            <p:nvPr/>
          </p:nvCxnSpPr>
          <p:spPr>
            <a:xfrm>
              <a:off x="2495550" y="4038600"/>
              <a:ext cx="535000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2418932" y="3657600"/>
              <a:ext cx="2991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Appending new data (WRITE)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494856" y="3754358"/>
            <a:ext cx="5350324" cy="762000"/>
            <a:chOff x="2495550" y="3352800"/>
            <a:chExt cx="5350324" cy="762000"/>
          </a:xfrm>
          <a:solidFill>
            <a:schemeClr val="accent3"/>
          </a:solidFill>
        </p:grpSpPr>
        <p:grpSp>
          <p:nvGrpSpPr>
            <p:cNvPr id="242" name="Group 241"/>
            <p:cNvGrpSpPr/>
            <p:nvPr/>
          </p:nvGrpSpPr>
          <p:grpSpPr>
            <a:xfrm>
              <a:off x="2495550" y="3352800"/>
              <a:ext cx="1223640" cy="762000"/>
              <a:chOff x="2743200" y="4267200"/>
              <a:chExt cx="1219200" cy="762000"/>
            </a:xfrm>
            <a:grpFill/>
          </p:grpSpPr>
          <p:sp>
            <p:nvSpPr>
              <p:cNvPr id="270" name="Rectangle 269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3871590" y="3352800"/>
              <a:ext cx="1223640" cy="762000"/>
              <a:chOff x="2743200" y="4267200"/>
              <a:chExt cx="1219200" cy="762000"/>
            </a:xfrm>
            <a:grpFill/>
          </p:grpSpPr>
          <p:sp>
            <p:nvSpPr>
              <p:cNvPr id="262" name="Rectangle 261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5247631" y="3352800"/>
              <a:ext cx="1223640" cy="762000"/>
              <a:chOff x="2743200" y="4267200"/>
              <a:chExt cx="1219200" cy="762000"/>
            </a:xfrm>
            <a:grpFill/>
          </p:grpSpPr>
          <p:sp>
            <p:nvSpPr>
              <p:cNvPr id="254" name="Rectangle 253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6622234" y="3352800"/>
              <a:ext cx="1223640" cy="762000"/>
              <a:chOff x="2743200" y="4267200"/>
              <a:chExt cx="1219200" cy="762000"/>
            </a:xfrm>
            <a:grpFill/>
          </p:grpSpPr>
          <p:sp>
            <p:nvSpPr>
              <p:cNvPr id="246" name="Rectangle 245"/>
              <p:cNvSpPr/>
              <p:nvPr/>
            </p:nvSpPr>
            <p:spPr>
              <a:xfrm>
                <a:off x="2743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2895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3048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32004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3528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35052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6576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810000" y="4267200"/>
                <a:ext cx="152400" cy="762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78" name="Group 277"/>
          <p:cNvGrpSpPr/>
          <p:nvPr/>
        </p:nvGrpSpPr>
        <p:grpSpPr>
          <a:xfrm>
            <a:off x="4857977" y="3105362"/>
            <a:ext cx="1295173" cy="648996"/>
            <a:chOff x="4857977" y="3540512"/>
            <a:chExt cx="1295173" cy="648996"/>
          </a:xfrm>
        </p:grpSpPr>
        <p:cxnSp>
          <p:nvCxnSpPr>
            <p:cNvPr id="279" name="Straight Arrow Connector 278"/>
            <p:cNvCxnSpPr/>
            <p:nvPr/>
          </p:nvCxnSpPr>
          <p:spPr>
            <a:xfrm flipH="1">
              <a:off x="4857977" y="3540512"/>
              <a:ext cx="2874" cy="6489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4982444" y="3649955"/>
              <a:ext cx="117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Overwrite</a:t>
              </a:r>
            </a:p>
          </p:txBody>
        </p:sp>
      </p:grpSp>
      <p:sp>
        <p:nvSpPr>
          <p:cNvPr id="281" name="Multiply 280"/>
          <p:cNvSpPr/>
          <p:nvPr/>
        </p:nvSpPr>
        <p:spPr>
          <a:xfrm>
            <a:off x="4553177" y="3103870"/>
            <a:ext cx="609600" cy="609600"/>
          </a:xfrm>
          <a:prstGeom prst="mathMultiply">
            <a:avLst>
              <a:gd name="adj1" fmla="val 58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3" name="Group 302"/>
          <p:cNvGrpSpPr/>
          <p:nvPr/>
        </p:nvGrpSpPr>
        <p:grpSpPr>
          <a:xfrm>
            <a:off x="7231299" y="3101135"/>
            <a:ext cx="708534" cy="648996"/>
            <a:chOff x="7231299" y="3101135"/>
            <a:chExt cx="708534" cy="648996"/>
          </a:xfrm>
        </p:grpSpPr>
        <p:cxnSp>
          <p:nvCxnSpPr>
            <p:cNvPr id="291" name="Straight Arrow Connector 290"/>
            <p:cNvCxnSpPr/>
            <p:nvPr/>
          </p:nvCxnSpPr>
          <p:spPr>
            <a:xfrm flipH="1">
              <a:off x="7231299" y="3101135"/>
              <a:ext cx="2874" cy="6489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7239000" y="3212068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TRIM</a:t>
              </a: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624960" y="3753946"/>
            <a:ext cx="1223640" cy="762000"/>
            <a:chOff x="2743200" y="4267200"/>
            <a:chExt cx="1219200" cy="762000"/>
          </a:xfrm>
          <a:solidFill>
            <a:schemeClr val="bg1">
              <a:lumMod val="95000"/>
            </a:schemeClr>
          </a:solidFill>
        </p:grpSpPr>
        <p:sp>
          <p:nvSpPr>
            <p:cNvPr id="294" name="Rectangle 293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534152" y="3274951"/>
            <a:ext cx="1313259" cy="382649"/>
            <a:chOff x="2426328" y="3657600"/>
            <a:chExt cx="1313259" cy="382649"/>
          </a:xfrm>
        </p:grpSpPr>
        <p:cxnSp>
          <p:nvCxnSpPr>
            <p:cNvPr id="305" name="Straight Arrow Connector 304"/>
            <p:cNvCxnSpPr/>
            <p:nvPr/>
          </p:nvCxnSpPr>
          <p:spPr>
            <a:xfrm>
              <a:off x="2495550" y="4038600"/>
              <a:ext cx="1244037" cy="164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TextBox 305"/>
            <p:cNvSpPr txBox="1"/>
            <p:nvPr/>
          </p:nvSpPr>
          <p:spPr>
            <a:xfrm>
              <a:off x="2426328" y="3657600"/>
              <a:ext cx="1176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Appending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6624726" y="3755315"/>
            <a:ext cx="1223640" cy="762000"/>
            <a:chOff x="2743200" y="4267200"/>
            <a:chExt cx="1219200" cy="762000"/>
          </a:xfrm>
          <a:solidFill>
            <a:schemeClr val="accent3"/>
          </a:solidFill>
        </p:grpSpPr>
        <p:sp>
          <p:nvSpPr>
            <p:cNvPr id="310" name="Rectangle 309"/>
            <p:cNvSpPr/>
            <p:nvPr/>
          </p:nvSpPr>
          <p:spPr>
            <a:xfrm>
              <a:off x="2743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2895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048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2004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3528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5052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36576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810000" y="4267200"/>
              <a:ext cx="152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5" name="Content Placeholder 2"/>
          <p:cNvSpPr txBox="1">
            <a:spLocks/>
          </p:cNvSpPr>
          <p:nvPr/>
        </p:nvSpPr>
        <p:spPr>
          <a:xfrm>
            <a:off x="2478708" y="5385708"/>
            <a:ext cx="5366472" cy="798404"/>
          </a:xfrm>
          <a:prstGeom prst="rect">
            <a:avLst/>
          </a:prstGeom>
          <a:solidFill>
            <a:srgbClr val="002060"/>
          </a:solidFill>
        </p:spPr>
        <p:txBody>
          <a:bodyPr vert="horz" numCol="1" anchor="ctr">
            <a:noAutofit/>
          </a:bodyPr>
          <a:lstStyle>
            <a:lvl1pPr marL="274320" indent="-274320" algn="l" rtl="0" eaLnBrk="1" latin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1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1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1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1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1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1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1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Only sequential writes with no in-place updates</a:t>
            </a:r>
          </a:p>
          <a:p>
            <a:pPr marL="0" indent="0" algn="ctr">
              <a:buNone/>
            </a:pPr>
            <a:r>
              <a:rPr lang="en-US" altLang="ko-KR" sz="20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→ </a:t>
            </a:r>
            <a:r>
              <a:rPr lang="en-US" altLang="ko-KR" sz="2000" dirty="0" smtClean="0">
                <a:solidFill>
                  <a:schemeClr val="bg1"/>
                </a:solidFill>
              </a:rPr>
              <a:t>Minimize </a:t>
            </a:r>
            <a:r>
              <a:rPr lang="en-US" altLang="ko-KR" sz="2000" dirty="0">
                <a:solidFill>
                  <a:schemeClr val="bg1"/>
                </a:solidFill>
              </a:rPr>
              <a:t>the functionality of the </a:t>
            </a:r>
            <a:r>
              <a:rPr lang="en-US" altLang="ko-KR" sz="2000" dirty="0" smtClean="0">
                <a:solidFill>
                  <a:schemeClr val="bg1"/>
                </a:solidFill>
              </a:rPr>
              <a:t>FTL</a:t>
            </a:r>
          </a:p>
        </p:txBody>
      </p:sp>
    </p:spTree>
    <p:extLst>
      <p:ext uri="{BB962C8B-B14F-4D97-AF65-F5344CB8AC3E}">
        <p14:creationId xmlns:p14="http://schemas.microsoft.com/office/powerpoint/2010/main" val="332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81" grpId="0" animBg="1"/>
      <p:bldP spid="281" grpId="1" animBg="1"/>
      <p:bldP spid="1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18027</TotalTime>
  <Words>1637</Words>
  <Application>Microsoft Office PowerPoint</Application>
  <PresentationFormat>On-screen Show (4:3)</PresentationFormat>
  <Paragraphs>704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Batang</vt:lpstr>
      <vt:lpstr>돋움</vt:lpstr>
      <vt:lpstr>맑은 고딕</vt:lpstr>
      <vt:lpstr>Bookman Old Style</vt:lpstr>
      <vt:lpstr>Gill Sans MT</vt:lpstr>
      <vt:lpstr>Wingdings</vt:lpstr>
      <vt:lpstr>Wingdings 3</vt:lpstr>
      <vt:lpstr>원본</vt:lpstr>
      <vt:lpstr>Application-Managed Flash</vt:lpstr>
      <vt:lpstr>NAND Flash and FTL</vt:lpstr>
      <vt:lpstr>FTL is a Complex Piece of Software</vt:lpstr>
      <vt:lpstr> ..But, Its Functionality is Mostly Useless</vt:lpstr>
      <vt:lpstr>Which Applications???</vt:lpstr>
      <vt:lpstr>Question:</vt:lpstr>
      <vt:lpstr>Application-Managed Flash (AMF)</vt:lpstr>
      <vt:lpstr>AMF Block I/O Abstraction (AMF I/O)</vt:lpstr>
      <vt:lpstr>Append-only Segment</vt:lpstr>
      <vt:lpstr>Case Study with AMF</vt:lpstr>
      <vt:lpstr>Case Study with File System</vt:lpstr>
      <vt:lpstr>AMF Log-structured File System (ALFS)</vt:lpstr>
      <vt:lpstr>How Conventional LFS (F2FS) Works</vt:lpstr>
      <vt:lpstr>How Conventional LFS (F2FS) Works</vt:lpstr>
      <vt:lpstr>How Conventional LFS (F2FS) Works</vt:lpstr>
      <vt:lpstr>How Conventional LFS (F2FS) Works</vt:lpstr>
      <vt:lpstr>How Conventional LFS (F2FS) Works</vt:lpstr>
      <vt:lpstr>How ALFS Works</vt:lpstr>
      <vt:lpstr>How ALFS Works</vt:lpstr>
      <vt:lpstr>How ALFS Works</vt:lpstr>
      <vt:lpstr>Comparison of F2FS and AMF</vt:lpstr>
      <vt:lpstr>Experimental Setup</vt:lpstr>
      <vt:lpstr>Performance with FIO</vt:lpstr>
      <vt:lpstr>Performance with Databases</vt:lpstr>
      <vt:lpstr>Erasure Counts</vt:lpstr>
      <vt:lpstr>Resource (DRAM &amp; CPU)</vt:lpstr>
      <vt:lpstr>Conclusion</vt:lpstr>
      <vt:lpstr>Source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Sungjin Lee</cp:lastModifiedBy>
  <cp:revision>2511</cp:revision>
  <dcterms:created xsi:type="dcterms:W3CDTF">2006-08-16T00:00:00Z</dcterms:created>
  <dcterms:modified xsi:type="dcterms:W3CDTF">2016-03-05T10:04:25Z</dcterms:modified>
</cp:coreProperties>
</file>